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256" r:id="rId2"/>
    <p:sldId id="457" r:id="rId3"/>
    <p:sldId id="458" r:id="rId4"/>
    <p:sldId id="268" r:id="rId5"/>
    <p:sldId id="267" r:id="rId6"/>
    <p:sldId id="421" r:id="rId7"/>
    <p:sldId id="391" r:id="rId8"/>
    <p:sldId id="334" r:id="rId9"/>
    <p:sldId id="398" r:id="rId10"/>
    <p:sldId id="384" r:id="rId11"/>
    <p:sldId id="336" r:id="rId12"/>
    <p:sldId id="395" r:id="rId13"/>
    <p:sldId id="371" r:id="rId14"/>
    <p:sldId id="385" r:id="rId15"/>
    <p:sldId id="339" r:id="rId16"/>
    <p:sldId id="396" r:id="rId17"/>
    <p:sldId id="452" r:id="rId18"/>
    <p:sldId id="343" r:id="rId19"/>
    <p:sldId id="372" r:id="rId20"/>
    <p:sldId id="417" r:id="rId21"/>
    <p:sldId id="418" r:id="rId22"/>
    <p:sldId id="447" r:id="rId23"/>
    <p:sldId id="448" r:id="rId24"/>
    <p:sldId id="449" r:id="rId25"/>
    <p:sldId id="451" r:id="rId26"/>
    <p:sldId id="453" r:id="rId27"/>
    <p:sldId id="368" r:id="rId28"/>
    <p:sldId id="443" r:id="rId29"/>
    <p:sldId id="423" r:id="rId30"/>
    <p:sldId id="374" r:id="rId31"/>
    <p:sldId id="367" r:id="rId32"/>
    <p:sldId id="347" r:id="rId33"/>
    <p:sldId id="456" r:id="rId34"/>
    <p:sldId id="459" r:id="rId35"/>
    <p:sldId id="455" r:id="rId36"/>
    <p:sldId id="346" r:id="rId37"/>
    <p:sldId id="318" r:id="rId38"/>
    <p:sldId id="369" r:id="rId39"/>
    <p:sldId id="325" r:id="rId40"/>
    <p:sldId id="301" r:id="rId41"/>
    <p:sldId id="304" r:id="rId42"/>
    <p:sldId id="420" r:id="rId43"/>
    <p:sldId id="365" r:id="rId44"/>
    <p:sldId id="257"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1E1EF2"/>
    <a:srgbClr val="0066FF"/>
    <a:srgbClr val="008FFA"/>
    <a:srgbClr val="3333CC"/>
    <a:srgbClr val="0000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90" d="100"/>
          <a:sy n="90" d="100"/>
        </p:scale>
        <p:origin x="1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BDFAE3E-415B-4140-BEA7-73654CA12D39}" type="datetimeFigureOut">
              <a:rPr lang="en-US" smtClean="0"/>
              <a:t>9/13/2023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BBF898B-0E57-44E3-9081-DC0C8CDF0155}" type="slidenum">
              <a:rPr lang="en-US" smtClean="0"/>
              <a:t>‹#›</a:t>
            </a:fld>
            <a:endParaRPr lang="en-US"/>
          </a:p>
        </p:txBody>
      </p:sp>
    </p:spTree>
    <p:extLst>
      <p:ext uri="{BB962C8B-B14F-4D97-AF65-F5344CB8AC3E}">
        <p14:creationId xmlns:p14="http://schemas.microsoft.com/office/powerpoint/2010/main" val="15578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B9A5C28-A815-4A3E-976C-469B757BD705}" type="datetimeFigureOut">
              <a:rPr lang="en-US" smtClean="0"/>
              <a:t>9/13/2023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2B17B18-0FED-4754-9DE5-93B29463FFA4}" type="slidenum">
              <a:rPr lang="en-US" smtClean="0"/>
              <a:t>‹#›</a:t>
            </a:fld>
            <a:endParaRPr lang="en-US"/>
          </a:p>
        </p:txBody>
      </p:sp>
    </p:spTree>
    <p:extLst>
      <p:ext uri="{BB962C8B-B14F-4D97-AF65-F5344CB8AC3E}">
        <p14:creationId xmlns:p14="http://schemas.microsoft.com/office/powerpoint/2010/main" val="769701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3E9B-B0F8-4A94-B3EA-81BFBD6293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D3DAEA-5ADE-458C-B5B4-3319B4CF4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8B433-9854-4C6B-8114-4E3E52CA2C39}"/>
              </a:ext>
            </a:extLst>
          </p:cNvPr>
          <p:cNvSpPr>
            <a:spLocks noGrp="1"/>
          </p:cNvSpPr>
          <p:nvPr>
            <p:ph type="dt" sz="half" idx="10"/>
          </p:nvPr>
        </p:nvSpPr>
        <p:spPr/>
        <p:txBody>
          <a:bodyPr/>
          <a:lstStyle/>
          <a:p>
            <a:fld id="{1BE4987F-E1A1-4307-B96C-6C843BCB00E7}" type="datetime1">
              <a:rPr lang="en-US" smtClean="0"/>
              <a:t>9/13/2023</a:t>
            </a:fld>
            <a:endParaRPr lang="en-US"/>
          </a:p>
        </p:txBody>
      </p:sp>
      <p:sp>
        <p:nvSpPr>
          <p:cNvPr id="5" name="Footer Placeholder 4">
            <a:extLst>
              <a:ext uri="{FF2B5EF4-FFF2-40B4-BE49-F238E27FC236}">
                <a16:creationId xmlns:a16="http://schemas.microsoft.com/office/drawing/2014/main" id="{6DD498C3-FE99-45D9-84B2-E926F0D73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BE830-C18C-44CC-B5D2-B4AA68FA9092}"/>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3721631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045B-6F37-44C3-BE7E-6634975163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3DB35A-35EB-4E52-870F-9B508D207F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31DD-1341-458C-803E-FE06F09BA2D7}"/>
              </a:ext>
            </a:extLst>
          </p:cNvPr>
          <p:cNvSpPr>
            <a:spLocks noGrp="1"/>
          </p:cNvSpPr>
          <p:nvPr>
            <p:ph type="dt" sz="half" idx="10"/>
          </p:nvPr>
        </p:nvSpPr>
        <p:spPr/>
        <p:txBody>
          <a:bodyPr/>
          <a:lstStyle/>
          <a:p>
            <a:fld id="{82439CEA-7C87-4BF4-9EF1-52353230B106}" type="datetime1">
              <a:rPr lang="en-US" smtClean="0"/>
              <a:t>9/13/2023</a:t>
            </a:fld>
            <a:endParaRPr lang="en-US"/>
          </a:p>
        </p:txBody>
      </p:sp>
      <p:sp>
        <p:nvSpPr>
          <p:cNvPr id="5" name="Footer Placeholder 4">
            <a:extLst>
              <a:ext uri="{FF2B5EF4-FFF2-40B4-BE49-F238E27FC236}">
                <a16:creationId xmlns:a16="http://schemas.microsoft.com/office/drawing/2014/main" id="{C7AF7524-7C5A-4BC8-8E34-F44317805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78495-8355-4D13-BCCB-D6E8B932F9A1}"/>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1104708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6F0B25-E7C0-4311-97EF-FB9A838C01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180711-FF9C-4988-AC4D-4043114DC4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B48F1-8C9D-4B0B-99EA-B561D4883782}"/>
              </a:ext>
            </a:extLst>
          </p:cNvPr>
          <p:cNvSpPr>
            <a:spLocks noGrp="1"/>
          </p:cNvSpPr>
          <p:nvPr>
            <p:ph type="dt" sz="half" idx="10"/>
          </p:nvPr>
        </p:nvSpPr>
        <p:spPr/>
        <p:txBody>
          <a:bodyPr/>
          <a:lstStyle/>
          <a:p>
            <a:fld id="{35519619-363C-4B7B-9DFB-3D26DF0153E8}" type="datetime1">
              <a:rPr lang="en-US" smtClean="0"/>
              <a:t>9/13/2023</a:t>
            </a:fld>
            <a:endParaRPr lang="en-US"/>
          </a:p>
        </p:txBody>
      </p:sp>
      <p:sp>
        <p:nvSpPr>
          <p:cNvPr id="5" name="Footer Placeholder 4">
            <a:extLst>
              <a:ext uri="{FF2B5EF4-FFF2-40B4-BE49-F238E27FC236}">
                <a16:creationId xmlns:a16="http://schemas.microsoft.com/office/drawing/2014/main" id="{818AD7E7-9A9F-446B-90D8-652DD7D5A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37C73-B784-4CE7-B2EB-1330358A400C}"/>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232206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2CE6-23F5-41A3-B641-251B38EED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4C93F-5F59-494E-8430-25766BB6EC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0702B-4D54-4E78-8565-481E1CFDFFAF}"/>
              </a:ext>
            </a:extLst>
          </p:cNvPr>
          <p:cNvSpPr>
            <a:spLocks noGrp="1"/>
          </p:cNvSpPr>
          <p:nvPr>
            <p:ph type="dt" sz="half" idx="10"/>
          </p:nvPr>
        </p:nvSpPr>
        <p:spPr/>
        <p:txBody>
          <a:bodyPr/>
          <a:lstStyle/>
          <a:p>
            <a:fld id="{6B1CAB66-4CA0-41C9-975F-BCAAC4BC5C77}" type="datetime1">
              <a:rPr lang="en-US" smtClean="0"/>
              <a:t>9/13/2023</a:t>
            </a:fld>
            <a:endParaRPr lang="en-US"/>
          </a:p>
        </p:txBody>
      </p:sp>
      <p:sp>
        <p:nvSpPr>
          <p:cNvPr id="5" name="Footer Placeholder 4">
            <a:extLst>
              <a:ext uri="{FF2B5EF4-FFF2-40B4-BE49-F238E27FC236}">
                <a16:creationId xmlns:a16="http://schemas.microsoft.com/office/drawing/2014/main" id="{CB2E18E0-0354-41EF-BEBB-29A356968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AF7AE-67D8-42A5-A3D2-AEEF7018ED73}"/>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224259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C053-57B0-495C-A6E0-00066133C7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BAFFC-A383-4DFB-90CD-7FEA695A0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4E9B43-C2BE-4E96-A79E-82B1261CFD64}"/>
              </a:ext>
            </a:extLst>
          </p:cNvPr>
          <p:cNvSpPr>
            <a:spLocks noGrp="1"/>
          </p:cNvSpPr>
          <p:nvPr>
            <p:ph type="dt" sz="half" idx="10"/>
          </p:nvPr>
        </p:nvSpPr>
        <p:spPr/>
        <p:txBody>
          <a:bodyPr/>
          <a:lstStyle/>
          <a:p>
            <a:fld id="{BD5E6598-4C6F-4D0F-ABC7-61D7723AFF55}" type="datetime1">
              <a:rPr lang="en-US" smtClean="0"/>
              <a:t>9/13/2023</a:t>
            </a:fld>
            <a:endParaRPr lang="en-US"/>
          </a:p>
        </p:txBody>
      </p:sp>
      <p:sp>
        <p:nvSpPr>
          <p:cNvPr id="5" name="Footer Placeholder 4">
            <a:extLst>
              <a:ext uri="{FF2B5EF4-FFF2-40B4-BE49-F238E27FC236}">
                <a16:creationId xmlns:a16="http://schemas.microsoft.com/office/drawing/2014/main" id="{A417A332-2D26-4F6B-9D06-3BEE6E51E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1929F-0DBF-4510-B04C-666BF6416086}"/>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2624582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46F7-B334-4499-8A10-F476D4895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87103B-0106-4A84-8666-F145812C5D4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84E4A5-6FE8-4171-B1E6-49EC0C4954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B0BCB-1CDB-4C36-969A-FD8E47B4359E}"/>
              </a:ext>
            </a:extLst>
          </p:cNvPr>
          <p:cNvSpPr>
            <a:spLocks noGrp="1"/>
          </p:cNvSpPr>
          <p:nvPr>
            <p:ph type="dt" sz="half" idx="10"/>
          </p:nvPr>
        </p:nvSpPr>
        <p:spPr/>
        <p:txBody>
          <a:bodyPr/>
          <a:lstStyle/>
          <a:p>
            <a:fld id="{7A40E38C-EE3C-4D8C-AB7E-713BE76EBB81}" type="datetime1">
              <a:rPr lang="en-US" smtClean="0"/>
              <a:t>9/13/2023</a:t>
            </a:fld>
            <a:endParaRPr lang="en-US"/>
          </a:p>
        </p:txBody>
      </p:sp>
      <p:sp>
        <p:nvSpPr>
          <p:cNvPr id="6" name="Footer Placeholder 5">
            <a:extLst>
              <a:ext uri="{FF2B5EF4-FFF2-40B4-BE49-F238E27FC236}">
                <a16:creationId xmlns:a16="http://schemas.microsoft.com/office/drawing/2014/main" id="{D95A700A-6240-4814-90EE-5117DCA52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93521-CFAF-4BA6-A0A0-3E7537D9CE71}"/>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3211671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055A-01CD-447E-961D-3BE4D84E1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66694D-1DA0-4083-8D00-077024D6D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4A7FA6-9301-4D34-BD94-30C426E8BC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698545-A7DE-4FA4-8C12-D5F2729AB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AE32F8-7A4A-4729-BCD2-C41150B1F2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419E9E-E533-4BC1-A0BF-2ECA1B733EB5}"/>
              </a:ext>
            </a:extLst>
          </p:cNvPr>
          <p:cNvSpPr>
            <a:spLocks noGrp="1"/>
          </p:cNvSpPr>
          <p:nvPr>
            <p:ph type="dt" sz="half" idx="10"/>
          </p:nvPr>
        </p:nvSpPr>
        <p:spPr/>
        <p:txBody>
          <a:bodyPr/>
          <a:lstStyle/>
          <a:p>
            <a:fld id="{680DCD44-23AD-4BCF-BF86-1861034100CE}" type="datetime1">
              <a:rPr lang="en-US" smtClean="0"/>
              <a:t>9/13/2023</a:t>
            </a:fld>
            <a:endParaRPr lang="en-US"/>
          </a:p>
        </p:txBody>
      </p:sp>
      <p:sp>
        <p:nvSpPr>
          <p:cNvPr id="8" name="Footer Placeholder 7">
            <a:extLst>
              <a:ext uri="{FF2B5EF4-FFF2-40B4-BE49-F238E27FC236}">
                <a16:creationId xmlns:a16="http://schemas.microsoft.com/office/drawing/2014/main" id="{6F707992-CA6C-4442-B249-082CA9B206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B49CA-FEB5-45BF-9E70-BBB2C7F89478}"/>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114330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6EED-ACF9-4810-8FD6-67A14A53E5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110E4-A6FA-4431-A092-82170B676FB1}"/>
              </a:ext>
            </a:extLst>
          </p:cNvPr>
          <p:cNvSpPr>
            <a:spLocks noGrp="1"/>
          </p:cNvSpPr>
          <p:nvPr>
            <p:ph type="dt" sz="half" idx="10"/>
          </p:nvPr>
        </p:nvSpPr>
        <p:spPr/>
        <p:txBody>
          <a:bodyPr/>
          <a:lstStyle/>
          <a:p>
            <a:fld id="{99A70885-3CE6-48EC-8A43-2D00E2F1041D}" type="datetime1">
              <a:rPr lang="en-US" smtClean="0"/>
              <a:t>9/13/2023</a:t>
            </a:fld>
            <a:endParaRPr lang="en-US"/>
          </a:p>
        </p:txBody>
      </p:sp>
      <p:sp>
        <p:nvSpPr>
          <p:cNvPr id="4" name="Footer Placeholder 3">
            <a:extLst>
              <a:ext uri="{FF2B5EF4-FFF2-40B4-BE49-F238E27FC236}">
                <a16:creationId xmlns:a16="http://schemas.microsoft.com/office/drawing/2014/main" id="{C5F12F33-A226-49C8-84DC-7591D247E8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117858-8626-4851-84E4-931F1F18C9B5}"/>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361156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EE95F8-1F24-4070-8065-E95F68D4F108}"/>
              </a:ext>
            </a:extLst>
          </p:cNvPr>
          <p:cNvSpPr>
            <a:spLocks noGrp="1"/>
          </p:cNvSpPr>
          <p:nvPr>
            <p:ph type="dt" sz="half" idx="10"/>
          </p:nvPr>
        </p:nvSpPr>
        <p:spPr/>
        <p:txBody>
          <a:bodyPr/>
          <a:lstStyle/>
          <a:p>
            <a:fld id="{EB60218F-DB63-45CF-8746-08A4B20938E3}" type="datetime1">
              <a:rPr lang="en-US" smtClean="0"/>
              <a:t>9/13/2023</a:t>
            </a:fld>
            <a:endParaRPr lang="en-US"/>
          </a:p>
        </p:txBody>
      </p:sp>
      <p:sp>
        <p:nvSpPr>
          <p:cNvPr id="3" name="Footer Placeholder 2">
            <a:extLst>
              <a:ext uri="{FF2B5EF4-FFF2-40B4-BE49-F238E27FC236}">
                <a16:creationId xmlns:a16="http://schemas.microsoft.com/office/drawing/2014/main" id="{A275AA3D-EC97-48F1-95AD-4585B2FADA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50641-4635-4841-BEC3-A646379187B1}"/>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836162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2527-AB94-404A-BE17-154C0E491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1174E-54CB-4990-A45C-51208D8D1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61D46-C0CE-43EA-9AE0-8389B2415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779DD5-396E-4575-AA2A-805FE57D9264}"/>
              </a:ext>
            </a:extLst>
          </p:cNvPr>
          <p:cNvSpPr>
            <a:spLocks noGrp="1"/>
          </p:cNvSpPr>
          <p:nvPr>
            <p:ph type="dt" sz="half" idx="10"/>
          </p:nvPr>
        </p:nvSpPr>
        <p:spPr/>
        <p:txBody>
          <a:bodyPr/>
          <a:lstStyle/>
          <a:p>
            <a:fld id="{B9449148-6E94-4BCE-AC91-5401D31BB950}" type="datetime1">
              <a:rPr lang="en-US" smtClean="0"/>
              <a:t>9/13/2023</a:t>
            </a:fld>
            <a:endParaRPr lang="en-US"/>
          </a:p>
        </p:txBody>
      </p:sp>
      <p:sp>
        <p:nvSpPr>
          <p:cNvPr id="6" name="Footer Placeholder 5">
            <a:extLst>
              <a:ext uri="{FF2B5EF4-FFF2-40B4-BE49-F238E27FC236}">
                <a16:creationId xmlns:a16="http://schemas.microsoft.com/office/drawing/2014/main" id="{60E0D893-C0CA-45B4-B162-AFE0F6264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8E0F7-AF02-4D94-BC69-A67CEFD73571}"/>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383726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87B7-2990-4BEC-B4F8-96BE83614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BB7D4-6DCE-4042-B128-A21FBE430C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AEEEC-7A9A-4AA5-8FC4-B358D4ABF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2CFFF9-D106-4E52-AE22-61FFA6AA9144}"/>
              </a:ext>
            </a:extLst>
          </p:cNvPr>
          <p:cNvSpPr>
            <a:spLocks noGrp="1"/>
          </p:cNvSpPr>
          <p:nvPr>
            <p:ph type="dt" sz="half" idx="10"/>
          </p:nvPr>
        </p:nvSpPr>
        <p:spPr/>
        <p:txBody>
          <a:bodyPr/>
          <a:lstStyle/>
          <a:p>
            <a:fld id="{ED83A139-87F4-479B-A3B9-D299DC8FB324}" type="datetime1">
              <a:rPr lang="en-US" smtClean="0"/>
              <a:t>9/13/2023</a:t>
            </a:fld>
            <a:endParaRPr lang="en-US"/>
          </a:p>
        </p:txBody>
      </p:sp>
      <p:sp>
        <p:nvSpPr>
          <p:cNvPr id="6" name="Footer Placeholder 5">
            <a:extLst>
              <a:ext uri="{FF2B5EF4-FFF2-40B4-BE49-F238E27FC236}">
                <a16:creationId xmlns:a16="http://schemas.microsoft.com/office/drawing/2014/main" id="{5D4A06A9-8751-4F90-9A85-43235A370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EF000-7ABD-49E2-AECC-8F0E73510988}"/>
              </a:ext>
            </a:extLst>
          </p:cNvPr>
          <p:cNvSpPr>
            <a:spLocks noGrp="1"/>
          </p:cNvSpPr>
          <p:nvPr>
            <p:ph type="sldNum" sz="quarter" idx="12"/>
          </p:nvPr>
        </p:nvSpPr>
        <p:spPr/>
        <p:txBody>
          <a:bodyPr/>
          <a:lstStyle/>
          <a:p>
            <a:fld id="{2CD454F5-B591-4D62-94AA-A49275F5CDFD}" type="slidenum">
              <a:rPr lang="en-US" smtClean="0"/>
              <a:t>‹#›</a:t>
            </a:fld>
            <a:endParaRPr lang="en-US"/>
          </a:p>
        </p:txBody>
      </p:sp>
    </p:spTree>
    <p:extLst>
      <p:ext uri="{BB962C8B-B14F-4D97-AF65-F5344CB8AC3E}">
        <p14:creationId xmlns:p14="http://schemas.microsoft.com/office/powerpoint/2010/main" val="89195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F5DEC8-AFE9-44EB-AC86-DEC403CDD1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F0095-D3EE-4D97-8489-9C72E5B8C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22C60-1728-4CDF-ACC1-D4C547588E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2A880-BC7E-4188-A4E6-A8090B6F2BFF}" type="datetime1">
              <a:rPr lang="en-US" smtClean="0"/>
              <a:t>9/13/2023</a:t>
            </a:fld>
            <a:endParaRPr lang="en-US"/>
          </a:p>
        </p:txBody>
      </p:sp>
      <p:sp>
        <p:nvSpPr>
          <p:cNvPr id="5" name="Footer Placeholder 4">
            <a:extLst>
              <a:ext uri="{FF2B5EF4-FFF2-40B4-BE49-F238E27FC236}">
                <a16:creationId xmlns:a16="http://schemas.microsoft.com/office/drawing/2014/main" id="{9BFABF44-3532-403A-A63C-E2C938DC80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383FF5-5691-478E-B764-0F2F82F1A8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454F5-B591-4D62-94AA-A49275F5CDFD}" type="slidenum">
              <a:rPr lang="en-US" smtClean="0"/>
              <a:t>‹#›</a:t>
            </a:fld>
            <a:endParaRPr lang="en-US"/>
          </a:p>
        </p:txBody>
      </p:sp>
    </p:spTree>
    <p:extLst>
      <p:ext uri="{BB962C8B-B14F-4D97-AF65-F5344CB8AC3E}">
        <p14:creationId xmlns:p14="http://schemas.microsoft.com/office/powerpoint/2010/main" val="2004100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hyperlink" Target="https://agriculture.ny.gov/land-and-water/section-305-review-restrictive-laws" TargetMode="Externa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mailto:lora.zier@broomecountyny.gov"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gobroomecounty.com/municipaltrainingfallseries" TargetMode="External"/><Relationship Id="rId2" Type="http://schemas.openxmlformats.org/officeDocument/2006/relationships/hyperlink" Target="https://www.gobroomecounty.com/landuse239review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dot.ny.gov/" TargetMode="External"/><Relationship Id="rId2" Type="http://schemas.openxmlformats.org/officeDocument/2006/relationships/hyperlink" Target="mailto:Sean.Murphy@dot.ny.gov"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cc02.safelinks.protection.outlook.com/?url=http%3A%2F%2Fwww.dot.ny.gov%2Fpermits&amp;data=05%7C01%7CLora.Zier%40broomecountyny.gov%7Cfe32fb026ad449cb1f3208dbb3a2c0c2%7C754a5ad4d1ae4a0eb53a464544a20db2%7C1%7C0%7C638301283823841318%7CUnknown%7CTWFpbGZsb3d8eyJWIjoiMC4wLjAwMDAiLCJQIjoiV2luMzIiLCJBTiI6Ik1haWwiLCJXVCI6Mn0%3D%7C3000%7C%7C%7C&amp;sdata=2Vf6VrnQsL5OVngB5zwgwq5bCp8uz6ezmzBrA4pX0yY%3D&amp;reserved=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Eduard.Lavrinovich@broomecountyny.gov" TargetMode="External"/><Relationship Id="rId2" Type="http://schemas.openxmlformats.org/officeDocument/2006/relationships/hyperlink" Target="mailto:Roger.Brown@broomecountyny.gov" TargetMode="External"/><Relationship Id="rId1" Type="http://schemas.openxmlformats.org/officeDocument/2006/relationships/slideLayout" Target="../slideLayouts/slideLayout2.xml"/><Relationship Id="rId5" Type="http://schemas.openxmlformats.org/officeDocument/2006/relationships/image" Target="cid:image001.jpg@01D44C25.DA5C25C0" TargetMode="Externa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hyperlink" Target="https://gcc02.safelinks.protection.outlook.com/?url=http%3A%2F%2Fwww.gobroomecounty.com%2Feh&amp;data=05%7C01%7CLora.Zier%40broomecountyny.gov%7Ce42c883f07de4895159408db87ba6696%7C754a5ad4d1ae4a0eb53a464544a20db2%7C1%7C0%7C638253006917440211%7CUnknown%7CTWFpbGZsb3d8eyJWIjoiMC4wLjAwMDAiLCJQIjoiV2luMzIiLCJBTiI6Ik1haWwiLCJXVCI6Mn0%3D%7C3000%7C%7C%7C&amp;sdata=4uCDKLn7ET6mUEd8qltDPX%2FnOFMcYc5PSZl32OjIoxw%3D&amp;reserved=0" TargetMode="External"/><Relationship Id="rId2" Type="http://schemas.openxmlformats.org/officeDocument/2006/relationships/hyperlink" Target="mailto:matthew.laine@broomecountyny.gov" TargetMode="External"/><Relationship Id="rId1" Type="http://schemas.openxmlformats.org/officeDocument/2006/relationships/slideLayout" Target="../slideLayouts/slideLayout2.xml"/><Relationship Id="rId5" Type="http://schemas.openxmlformats.org/officeDocument/2006/relationships/image" Target="cid:image001.jpg@01D44C25.DA5C25C0" TargetMode="Externa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bcgis.com/" TargetMode="Externa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gobroomecounty.com/municipaltrainingfallseries" TargetMode="External"/><Relationship Id="rId2" Type="http://schemas.openxmlformats.org/officeDocument/2006/relationships/hyperlink" Target="https://www.gobroomecounty.com/landuse239reviews"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hyperlink" Target="mailto:Lora.Zier@BroomeCountyny.gov" TargetMode="External"/><Relationship Id="rId2" Type="http://schemas.openxmlformats.org/officeDocument/2006/relationships/hyperlink" Target="mailto:Beth.Lucas@broomecountyny.gov"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gobroomecounty.com/sites/default/files/dept/planning/pdfs/239s/239%20Review%20Submission%20Form%209-18-20.pdf" TargetMode="External"/><Relationship Id="rId2" Type="http://schemas.openxmlformats.org/officeDocument/2006/relationships/hyperlink" Target="https://www.gobroomecounty.com/landuse239reviews"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430284-C43A-4DC7-A55A-E2F987DC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9566" cy="6858000"/>
          </a:xfrm>
          <a:prstGeom prst="rect">
            <a:avLst/>
          </a:prstGeom>
        </p:spPr>
      </p:pic>
      <p:sp>
        <p:nvSpPr>
          <p:cNvPr id="3" name="Subtitle 2"/>
          <p:cNvSpPr>
            <a:spLocks noGrp="1"/>
          </p:cNvSpPr>
          <p:nvPr>
            <p:ph type="subTitle" idx="1"/>
          </p:nvPr>
        </p:nvSpPr>
        <p:spPr>
          <a:xfrm>
            <a:off x="3209027" y="0"/>
            <a:ext cx="8982973" cy="2887579"/>
          </a:xfrm>
        </p:spPr>
        <p:txBody>
          <a:bodyPr>
            <a:normAutofit fontScale="85000" lnSpcReduction="20000"/>
          </a:bodyPr>
          <a:lstStyle/>
          <a:p>
            <a:endParaRPr lang="en-US" sz="4000" dirty="0"/>
          </a:p>
          <a:p>
            <a:r>
              <a:rPr lang="en-US" sz="8000" b="1" dirty="0"/>
              <a:t>239 Review in</a:t>
            </a:r>
          </a:p>
          <a:p>
            <a:r>
              <a:rPr lang="en-US" sz="8000" b="1" dirty="0"/>
              <a:t>Broome County</a:t>
            </a:r>
          </a:p>
          <a:p>
            <a:r>
              <a:rPr lang="en-US" sz="6300" b="1" dirty="0"/>
              <a:t>GML §239-l, -m, -n, and –</a:t>
            </a:r>
            <a:r>
              <a:rPr lang="en-US" sz="6300" b="1" dirty="0" err="1"/>
              <a:t>nn</a:t>
            </a:r>
            <a:endParaRPr lang="en-US" sz="6300" b="1" dirty="0"/>
          </a:p>
          <a:p>
            <a:endParaRPr lang="en-US" sz="6300" b="1" dirty="0"/>
          </a:p>
          <a:p>
            <a:endParaRPr lang="en-US" sz="6300" b="1" dirty="0"/>
          </a:p>
        </p:txBody>
      </p:sp>
      <p:sp>
        <p:nvSpPr>
          <p:cNvPr id="2" name="Slide Number Placeholder 1">
            <a:extLst>
              <a:ext uri="{FF2B5EF4-FFF2-40B4-BE49-F238E27FC236}">
                <a16:creationId xmlns:a16="http://schemas.microsoft.com/office/drawing/2014/main" id="{7A6EFD23-C381-487E-A005-1843B67B51CE}"/>
              </a:ext>
            </a:extLst>
          </p:cNvPr>
          <p:cNvSpPr>
            <a:spLocks noGrp="1"/>
          </p:cNvSpPr>
          <p:nvPr>
            <p:ph type="sldNum" sz="quarter" idx="12"/>
          </p:nvPr>
        </p:nvSpPr>
        <p:spPr/>
        <p:txBody>
          <a:bodyPr/>
          <a:lstStyle/>
          <a:p>
            <a:fld id="{2CD454F5-B591-4D62-94AA-A49275F5CDFD}" type="slidenum">
              <a:rPr lang="en-US" smtClean="0"/>
              <a:t>1</a:t>
            </a:fld>
            <a:endParaRPr lang="en-US" dirty="0"/>
          </a:p>
        </p:txBody>
      </p:sp>
      <p:pic>
        <p:nvPicPr>
          <p:cNvPr id="5" name="Picture 3">
            <a:extLst>
              <a:ext uri="{FF2B5EF4-FFF2-40B4-BE49-F238E27FC236}">
                <a16:creationId xmlns:a16="http://schemas.microsoft.com/office/drawing/2014/main" id="{D2A632E7-CFAD-47AA-8088-5DBCFF0836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99524" y="4157394"/>
            <a:ext cx="1024317"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10">
            <a:extLst>
              <a:ext uri="{FF2B5EF4-FFF2-40B4-BE49-F238E27FC236}">
                <a16:creationId xmlns:a16="http://schemas.microsoft.com/office/drawing/2014/main" id="{3A0D4B83-1497-4E0F-9B80-254ACF281DD9}"/>
              </a:ext>
            </a:extLst>
          </p:cNvPr>
          <p:cNvSpPr>
            <a:spLocks noChangeArrowheads="1"/>
          </p:cNvSpPr>
          <p:nvPr/>
        </p:nvSpPr>
        <p:spPr bwMode="auto">
          <a:xfrm>
            <a:off x="8225859" y="5008007"/>
            <a:ext cx="3771648" cy="1211818"/>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tIns="0" bIns="0" anchor="ctr">
            <a:spAutoFit/>
          </a:bodyPr>
          <a:lstStyle>
            <a:lvl1pPr marL="342900" indent="-342900">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en-US" altLang="en-US" sz="1400" b="1" dirty="0">
                <a:solidFill>
                  <a:srgbClr val="0033CC"/>
                </a:solidFill>
                <a:latin typeface="Calibri" panose="020F0502020204030204" pitchFamily="34" charset="0"/>
              </a:rPr>
              <a:t>Presented by:</a:t>
            </a:r>
          </a:p>
          <a:p>
            <a:pPr algn="ctr">
              <a:spcBef>
                <a:spcPct val="0"/>
              </a:spcBef>
              <a:buClrTx/>
              <a:buSzTx/>
              <a:buFontTx/>
              <a:buNone/>
            </a:pPr>
            <a:r>
              <a:rPr lang="en-US" altLang="en-US" sz="1400" b="1" dirty="0">
                <a:solidFill>
                  <a:srgbClr val="0033CC"/>
                </a:solidFill>
                <a:latin typeface="Calibri" panose="020F0502020204030204" pitchFamily="34" charset="0"/>
              </a:rPr>
              <a:t>Lora Zier, Senior Planner</a:t>
            </a:r>
          </a:p>
          <a:p>
            <a:pPr algn="ctr">
              <a:spcBef>
                <a:spcPct val="0"/>
              </a:spcBef>
              <a:buClrTx/>
              <a:buSzTx/>
              <a:buFontTx/>
              <a:buNone/>
            </a:pPr>
            <a:r>
              <a:rPr lang="en-US" altLang="en-US" sz="1400" b="1" dirty="0">
                <a:solidFill>
                  <a:srgbClr val="0033CC"/>
                </a:solidFill>
                <a:latin typeface="Calibri" panose="020F0502020204030204" pitchFamily="34" charset="0"/>
              </a:rPr>
              <a:t>Broome County Department of Planning</a:t>
            </a:r>
          </a:p>
          <a:p>
            <a:pPr algn="ctr">
              <a:spcBef>
                <a:spcPct val="0"/>
              </a:spcBef>
              <a:buClrTx/>
              <a:buSzTx/>
              <a:buFontTx/>
              <a:buNone/>
            </a:pPr>
            <a:r>
              <a:rPr lang="en-US" altLang="en-US" sz="1400" b="1" dirty="0">
                <a:solidFill>
                  <a:srgbClr val="0033CC"/>
                </a:solidFill>
                <a:latin typeface="Calibri" panose="020F0502020204030204" pitchFamily="34" charset="0"/>
              </a:rPr>
              <a:t>www.goalloutbroome.com/planning</a:t>
            </a:r>
            <a:endParaRPr lang="en-US" altLang="en-US" sz="1400" dirty="0">
              <a:latin typeface="Calibri" panose="020F0502020204030204" pitchFamily="34" charset="0"/>
            </a:endParaRPr>
          </a:p>
        </p:txBody>
      </p:sp>
    </p:spTree>
    <p:extLst>
      <p:ext uri="{BB962C8B-B14F-4D97-AF65-F5344CB8AC3E}">
        <p14:creationId xmlns:p14="http://schemas.microsoft.com/office/powerpoint/2010/main" val="137224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570892"/>
          </a:xfrm>
          <a:solidFill>
            <a:srgbClr val="0070C0"/>
          </a:solidFill>
        </p:spPr>
        <p:txBody>
          <a:bodyPr anchor="ctr">
            <a:normAutofit/>
          </a:bodyPr>
          <a:lstStyle/>
          <a:p>
            <a:r>
              <a:rPr lang="en-US" sz="4800" b="1" dirty="0">
                <a:solidFill>
                  <a:schemeClr val="bg1"/>
                </a:solidFill>
                <a:latin typeface="+mn-lt"/>
              </a:rPr>
              <a:t>Full Statement for Proposed Action</a:t>
            </a:r>
            <a:endParaRPr lang="en-US" sz="4800" b="1" i="1" dirty="0">
              <a:solidFill>
                <a:schemeClr val="bg1"/>
              </a:solidFill>
              <a:latin typeface="+mn-lt"/>
            </a:endParaRPr>
          </a:p>
        </p:txBody>
      </p:sp>
      <p:sp>
        <p:nvSpPr>
          <p:cNvPr id="3" name="Subtitle 2"/>
          <p:cNvSpPr>
            <a:spLocks noGrp="1"/>
          </p:cNvSpPr>
          <p:nvPr>
            <p:ph type="subTitle" idx="1"/>
          </p:nvPr>
        </p:nvSpPr>
        <p:spPr>
          <a:xfrm>
            <a:off x="609601" y="1570892"/>
            <a:ext cx="10879014" cy="5067464"/>
          </a:xfrm>
        </p:spPr>
        <p:txBody>
          <a:bodyPr>
            <a:normAutofit lnSpcReduction="10000"/>
          </a:bodyPr>
          <a:lstStyle/>
          <a:p>
            <a:pPr lvl="0" algn="just"/>
            <a:endParaRPr lang="en-US" sz="2000" dirty="0"/>
          </a:p>
          <a:p>
            <a:pPr algn="just"/>
            <a:r>
              <a:rPr lang="en-US" sz="2800" b="1" dirty="0"/>
              <a:t>GML Section 239-m:</a:t>
            </a:r>
          </a:p>
          <a:p>
            <a:pPr marL="342900" indent="-342900" algn="just">
              <a:buFont typeface="Arial" panose="020B0604020202020204" pitchFamily="34" charset="0"/>
              <a:buChar char="•"/>
            </a:pPr>
            <a:r>
              <a:rPr lang="en-US" sz="2800" dirty="0"/>
              <a:t>Complete Application for Municipal Board, including:  </a:t>
            </a:r>
          </a:p>
          <a:p>
            <a:pPr marL="914400" lvl="1" indent="-457200" algn="just">
              <a:buFont typeface="Arial" panose="020B0604020202020204" pitchFamily="34" charset="0"/>
              <a:buChar char="•"/>
            </a:pPr>
            <a:r>
              <a:rPr lang="en-US" sz="2800" dirty="0"/>
              <a:t>Complete application</a:t>
            </a:r>
          </a:p>
          <a:p>
            <a:pPr marL="914400" lvl="1" indent="-457200" algn="just">
              <a:buFont typeface="Arial" panose="020B0604020202020204" pitchFamily="34" charset="0"/>
              <a:buChar char="•"/>
            </a:pPr>
            <a:r>
              <a:rPr lang="en-US" sz="2800" dirty="0"/>
              <a:t>All other materials required by and submitted to the referring body</a:t>
            </a:r>
          </a:p>
          <a:p>
            <a:pPr marL="914400" lvl="1" indent="-457200" algn="just">
              <a:buFont typeface="Arial" panose="020B0604020202020204" pitchFamily="34" charset="0"/>
              <a:buChar char="•"/>
            </a:pPr>
            <a:r>
              <a:rPr lang="en-US" sz="2800" dirty="0"/>
              <a:t>Municipal sponsored action materials</a:t>
            </a:r>
          </a:p>
          <a:p>
            <a:pPr marL="914400" lvl="1" indent="-457200" algn="just">
              <a:buFont typeface="Arial" panose="020B0604020202020204" pitchFamily="34" charset="0"/>
              <a:buChar char="•"/>
            </a:pPr>
            <a:r>
              <a:rPr lang="en-US" sz="2800" dirty="0"/>
              <a:t>Agricultural Data Statement, if applicable</a:t>
            </a:r>
          </a:p>
          <a:p>
            <a:pPr marL="914400" lvl="1" indent="-457200" algn="just">
              <a:buFont typeface="Arial" panose="020B0604020202020204" pitchFamily="34" charset="0"/>
              <a:buChar char="•"/>
            </a:pPr>
            <a:r>
              <a:rPr lang="en-US" sz="2800" dirty="0"/>
              <a:t>Completed SEQRA Environmental Assessment Form (EAF) Part 1 and supporting documents to make determination of significance, if applicable</a:t>
            </a:r>
          </a:p>
          <a:p>
            <a:pPr marL="914400" lvl="1" indent="-457200" algn="just">
              <a:buFont typeface="Arial" panose="020B0604020202020204" pitchFamily="34" charset="0"/>
              <a:buChar char="•"/>
            </a:pPr>
            <a:r>
              <a:rPr lang="en-US" sz="2800" dirty="0"/>
              <a:t>All other materials to make Determination of Significance</a:t>
            </a:r>
          </a:p>
          <a:p>
            <a:pPr marL="914400" lvl="1" indent="-457200" algn="just">
              <a:buFont typeface="Arial" panose="020B0604020202020204" pitchFamily="34" charset="0"/>
              <a:buChar char="•"/>
            </a:pPr>
            <a:r>
              <a:rPr lang="en-US" sz="2800" dirty="0"/>
              <a:t>All approvals required for the project</a:t>
            </a:r>
          </a:p>
          <a:p>
            <a:pPr marL="342900" indent="-342900" algn="just">
              <a:buFont typeface="Arial" panose="020B0604020202020204" pitchFamily="34" charset="0"/>
              <a:buChar char="•"/>
            </a:pPr>
            <a:endParaRPr lang="en-US" sz="2800" dirty="0"/>
          </a:p>
          <a:p>
            <a:pPr algn="just"/>
            <a:endParaRPr lang="en-US" sz="8000" b="1" dirty="0"/>
          </a:p>
          <a:p>
            <a:pPr lvl="1" algn="just"/>
            <a:endParaRPr lang="en-US" sz="7200" dirty="0"/>
          </a:p>
          <a:p>
            <a:endParaRPr lang="en-US" sz="7200" dirty="0"/>
          </a:p>
          <a:p>
            <a:endParaRPr lang="en-US" dirty="0"/>
          </a:p>
        </p:txBody>
      </p:sp>
      <p:sp>
        <p:nvSpPr>
          <p:cNvPr id="4" name="Slide Number Placeholder 3">
            <a:extLst>
              <a:ext uri="{FF2B5EF4-FFF2-40B4-BE49-F238E27FC236}">
                <a16:creationId xmlns:a16="http://schemas.microsoft.com/office/drawing/2014/main" id="{F9D889B4-1EC5-4D01-B36F-CB38403D5126}"/>
              </a:ext>
            </a:extLst>
          </p:cNvPr>
          <p:cNvSpPr>
            <a:spLocks noGrp="1"/>
          </p:cNvSpPr>
          <p:nvPr>
            <p:ph type="sldNum" sz="quarter" idx="12"/>
          </p:nvPr>
        </p:nvSpPr>
        <p:spPr/>
        <p:txBody>
          <a:bodyPr/>
          <a:lstStyle/>
          <a:p>
            <a:fld id="{2CD454F5-B591-4D62-94AA-A49275F5CDFD}" type="slidenum">
              <a:rPr lang="en-US" smtClean="0"/>
              <a:t>10</a:t>
            </a:fld>
            <a:endParaRPr lang="en-US"/>
          </a:p>
        </p:txBody>
      </p:sp>
    </p:spTree>
    <p:extLst>
      <p:ext uri="{BB962C8B-B14F-4D97-AF65-F5344CB8AC3E}">
        <p14:creationId xmlns:p14="http://schemas.microsoft.com/office/powerpoint/2010/main" val="490580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299411"/>
          </a:xfrm>
          <a:solidFill>
            <a:srgbClr val="0070C0"/>
          </a:solidFill>
        </p:spPr>
        <p:txBody>
          <a:bodyPr anchor="ctr">
            <a:noAutofit/>
          </a:bodyPr>
          <a:lstStyle/>
          <a:p>
            <a:r>
              <a:rPr lang="en-US" sz="4800" b="1" dirty="0">
                <a:solidFill>
                  <a:schemeClr val="bg1"/>
                </a:solidFill>
                <a:latin typeface="+mn-lt"/>
              </a:rPr>
              <a:t>Full Statement for Each Action</a:t>
            </a:r>
            <a:endParaRPr lang="en-US" sz="4800" b="1" i="1" dirty="0">
              <a:solidFill>
                <a:schemeClr val="bg1"/>
              </a:solidFill>
              <a:latin typeface="+mn-lt"/>
            </a:endParaRPr>
          </a:p>
        </p:txBody>
      </p:sp>
      <p:sp>
        <p:nvSpPr>
          <p:cNvPr id="3" name="Subtitle 2"/>
          <p:cNvSpPr>
            <a:spLocks noGrp="1"/>
          </p:cNvSpPr>
          <p:nvPr>
            <p:ph type="subTitle" idx="1"/>
          </p:nvPr>
        </p:nvSpPr>
        <p:spPr>
          <a:xfrm>
            <a:off x="593558" y="1299411"/>
            <a:ext cx="10940716" cy="5338945"/>
          </a:xfrm>
        </p:spPr>
        <p:txBody>
          <a:bodyPr>
            <a:normAutofit fontScale="25000" lnSpcReduction="20000"/>
          </a:bodyPr>
          <a:lstStyle/>
          <a:p>
            <a:pPr lvl="0" algn="just"/>
            <a:endParaRPr lang="en-US" sz="2000" dirty="0"/>
          </a:p>
          <a:p>
            <a:pPr marL="342900" indent="-342900" algn="just">
              <a:buFont typeface="Arial" panose="020B0604020202020204" pitchFamily="34" charset="0"/>
              <a:buChar char="•"/>
            </a:pPr>
            <a:r>
              <a:rPr lang="en-US" sz="9600" b="1" dirty="0"/>
              <a:t>Comprehensive Plan Adoption or Amendment</a:t>
            </a:r>
          </a:p>
          <a:p>
            <a:pPr marL="800100" lvl="1" indent="-342900" algn="just">
              <a:buFont typeface="Arial" panose="020B0604020202020204" pitchFamily="34" charset="0"/>
              <a:buChar char="•"/>
            </a:pPr>
            <a:r>
              <a:rPr lang="en-US" sz="9600" dirty="0"/>
              <a:t>Existing and proposed text</a:t>
            </a:r>
          </a:p>
          <a:p>
            <a:pPr marL="342900" indent="-342900" algn="just">
              <a:buFont typeface="Arial" panose="020B0604020202020204" pitchFamily="34" charset="0"/>
              <a:buChar char="•"/>
            </a:pPr>
            <a:r>
              <a:rPr lang="en-US" sz="9600" b="1" dirty="0"/>
              <a:t>Zoning Local Law or Ordinance Adoption or Amendment</a:t>
            </a:r>
          </a:p>
          <a:p>
            <a:pPr marL="800100" lvl="1" indent="-342900" algn="just">
              <a:buFont typeface="Arial" panose="020B0604020202020204" pitchFamily="34" charset="0"/>
              <a:buChar char="•"/>
            </a:pPr>
            <a:r>
              <a:rPr lang="en-US" sz="9600" dirty="0"/>
              <a:t>Existing and proposed text</a:t>
            </a:r>
          </a:p>
          <a:p>
            <a:pPr marL="342900" indent="-342900" algn="just">
              <a:buFont typeface="Arial" panose="020B0604020202020204" pitchFamily="34" charset="0"/>
              <a:buChar char="•"/>
            </a:pPr>
            <a:r>
              <a:rPr lang="en-US" sz="9600" b="1" dirty="0"/>
              <a:t>Zoning Map Amendments</a:t>
            </a:r>
          </a:p>
          <a:p>
            <a:pPr marL="800100" lvl="1" indent="-342900" algn="just">
              <a:buFont typeface="Arial" panose="020B0604020202020204" pitchFamily="34" charset="0"/>
              <a:buChar char="•"/>
            </a:pPr>
            <a:r>
              <a:rPr lang="en-US" sz="9200" dirty="0"/>
              <a:t>Existing and Propose Zoning District</a:t>
            </a:r>
          </a:p>
          <a:p>
            <a:pPr marL="800100" lvl="1" indent="-342900" algn="just">
              <a:buFont typeface="Arial" panose="020B0604020202020204" pitchFamily="34" charset="0"/>
              <a:buChar char="•"/>
            </a:pPr>
            <a:r>
              <a:rPr lang="en-US" sz="9200" dirty="0"/>
              <a:t>Existing and Proposed Zoning District Regulations</a:t>
            </a:r>
          </a:p>
          <a:p>
            <a:pPr marL="342900" indent="-342900" algn="just">
              <a:buFont typeface="Arial" panose="020B0604020202020204" pitchFamily="34" charset="0"/>
              <a:buChar char="•"/>
            </a:pPr>
            <a:r>
              <a:rPr lang="en-US" sz="9600" b="1" dirty="0"/>
              <a:t>Site Plans, Area Variances, Use Variances, Special Use Permits, Subdivisions</a:t>
            </a:r>
          </a:p>
          <a:p>
            <a:pPr marL="800100" lvl="1" indent="-342900" algn="just">
              <a:buFont typeface="Arial" panose="020B0604020202020204" pitchFamily="34" charset="0"/>
              <a:buChar char="•"/>
            </a:pPr>
            <a:r>
              <a:rPr lang="en-US" sz="9600" dirty="0"/>
              <a:t>All Application materials for the Action</a:t>
            </a:r>
          </a:p>
          <a:p>
            <a:pPr marL="800100" lvl="1" indent="-342900" algn="just">
              <a:buFont typeface="Arial" panose="020B0604020202020204" pitchFamily="34" charset="0"/>
              <a:buChar char="•"/>
            </a:pPr>
            <a:r>
              <a:rPr lang="en-US" sz="9600" dirty="0"/>
              <a:t>Site Plan</a:t>
            </a:r>
          </a:p>
          <a:p>
            <a:pPr marL="800100" lvl="1" indent="-342900" algn="just">
              <a:buFont typeface="Arial" panose="020B0604020202020204" pitchFamily="34" charset="0"/>
              <a:buChar char="•"/>
            </a:pPr>
            <a:r>
              <a:rPr lang="en-US" sz="9600" dirty="0"/>
              <a:t>Area Variances and Use Variances: Demonstrate how variance meets tests</a:t>
            </a:r>
          </a:p>
          <a:p>
            <a:pPr marL="342900" indent="-342900" algn="just">
              <a:buFont typeface="Arial" panose="020B0604020202020204" pitchFamily="34" charset="0"/>
              <a:buChar char="•"/>
            </a:pPr>
            <a:r>
              <a:rPr lang="en-US" sz="9600" b="1" dirty="0"/>
              <a:t>For All Actions:</a:t>
            </a:r>
          </a:p>
          <a:p>
            <a:pPr marL="800100" lvl="1" indent="-342900" algn="just">
              <a:buFont typeface="Arial" panose="020B0604020202020204" pitchFamily="34" charset="0"/>
              <a:buChar char="•"/>
            </a:pPr>
            <a:r>
              <a:rPr lang="en-US" sz="9600" dirty="0"/>
              <a:t>Complete Project Description</a:t>
            </a:r>
          </a:p>
          <a:p>
            <a:pPr marL="800100" lvl="1" indent="-342900" algn="just">
              <a:buFont typeface="Arial" panose="020B0604020202020204" pitchFamily="34" charset="0"/>
              <a:buChar char="•"/>
            </a:pPr>
            <a:r>
              <a:rPr lang="en-US" sz="9600" dirty="0"/>
              <a:t>SEQRA Environmental Assessment (EAF) Part 1 and reports, if applicable</a:t>
            </a:r>
          </a:p>
          <a:p>
            <a:pPr marL="800100" lvl="1" indent="-342900" algn="just">
              <a:buFont typeface="Arial" panose="020B0604020202020204" pitchFamily="34" charset="0"/>
              <a:buChar char="•"/>
            </a:pPr>
            <a:r>
              <a:rPr lang="en-US" sz="9600" dirty="0"/>
              <a:t>Agricultural Data Statement, if applicable</a:t>
            </a:r>
          </a:p>
          <a:p>
            <a:pPr marL="800100" lvl="1" indent="-342900" algn="just">
              <a:buFont typeface="Arial" panose="020B0604020202020204" pitchFamily="34" charset="0"/>
              <a:buChar char="•"/>
            </a:pPr>
            <a:endParaRPr lang="en-US" sz="9600" dirty="0"/>
          </a:p>
          <a:p>
            <a:pPr marL="342900" indent="-342900" algn="just">
              <a:buFont typeface="Arial" panose="020B0604020202020204" pitchFamily="34" charset="0"/>
              <a:buChar char="•"/>
            </a:pPr>
            <a:endParaRPr lang="en-US" sz="9600" b="1" dirty="0"/>
          </a:p>
          <a:p>
            <a:pPr marL="342900" indent="-342900" algn="just">
              <a:buFont typeface="Arial" panose="020B0604020202020204" pitchFamily="34" charset="0"/>
              <a:buChar char="•"/>
            </a:pPr>
            <a:endParaRPr lang="en-US" sz="8000" b="1" dirty="0"/>
          </a:p>
          <a:p>
            <a:pPr lvl="1" algn="just"/>
            <a:endParaRPr lang="en-US" sz="7200" dirty="0"/>
          </a:p>
          <a:p>
            <a:endParaRPr lang="en-US" sz="7200" dirty="0"/>
          </a:p>
          <a:p>
            <a:endParaRPr lang="en-US" dirty="0"/>
          </a:p>
        </p:txBody>
      </p:sp>
      <p:sp>
        <p:nvSpPr>
          <p:cNvPr id="4" name="Slide Number Placeholder 3">
            <a:extLst>
              <a:ext uri="{FF2B5EF4-FFF2-40B4-BE49-F238E27FC236}">
                <a16:creationId xmlns:a16="http://schemas.microsoft.com/office/drawing/2014/main" id="{37185628-C332-4924-A621-45562005B564}"/>
              </a:ext>
            </a:extLst>
          </p:cNvPr>
          <p:cNvSpPr>
            <a:spLocks noGrp="1"/>
          </p:cNvSpPr>
          <p:nvPr>
            <p:ph type="sldNum" sz="quarter" idx="12"/>
          </p:nvPr>
        </p:nvSpPr>
        <p:spPr/>
        <p:txBody>
          <a:bodyPr/>
          <a:lstStyle/>
          <a:p>
            <a:fld id="{2CD454F5-B591-4D62-94AA-A49275F5CDFD}" type="slidenum">
              <a:rPr lang="en-US" smtClean="0"/>
              <a:t>11</a:t>
            </a:fld>
            <a:endParaRPr lang="en-US"/>
          </a:p>
        </p:txBody>
      </p:sp>
      <p:pic>
        <p:nvPicPr>
          <p:cNvPr id="5" name="Picture 4">
            <a:extLst>
              <a:ext uri="{FF2B5EF4-FFF2-40B4-BE49-F238E27FC236}">
                <a16:creationId xmlns:a16="http://schemas.microsoft.com/office/drawing/2014/main" id="{25E73ED3-4A97-5D80-C0E6-7E979317E4D8}"/>
              </a:ext>
            </a:extLst>
          </p:cNvPr>
          <p:cNvPicPr>
            <a:picLocks noChangeAspect="1"/>
          </p:cNvPicPr>
          <p:nvPr/>
        </p:nvPicPr>
        <p:blipFill>
          <a:blip r:embed="rId2"/>
          <a:stretch>
            <a:fillRect/>
          </a:stretch>
        </p:blipFill>
        <p:spPr>
          <a:xfrm>
            <a:off x="9669982" y="1461149"/>
            <a:ext cx="1825203" cy="2355478"/>
          </a:xfrm>
          <a:prstGeom prst="rect">
            <a:avLst/>
          </a:prstGeom>
        </p:spPr>
      </p:pic>
    </p:spTree>
    <p:extLst>
      <p:ext uri="{BB962C8B-B14F-4D97-AF65-F5344CB8AC3E}">
        <p14:creationId xmlns:p14="http://schemas.microsoft.com/office/powerpoint/2010/main" val="416151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F07D-A12D-42A3-8B55-F6ACC5AA1EFC}"/>
              </a:ext>
            </a:extLst>
          </p:cNvPr>
          <p:cNvSpPr>
            <a:spLocks noGrp="1"/>
          </p:cNvSpPr>
          <p:nvPr>
            <p:ph type="title"/>
          </p:nvPr>
        </p:nvSpPr>
        <p:spPr>
          <a:xfrm>
            <a:off x="0" y="1"/>
            <a:ext cx="12192000" cy="1524000"/>
          </a:xfrm>
          <a:solidFill>
            <a:srgbClr val="0070C0"/>
          </a:solidFill>
        </p:spPr>
        <p:txBody>
          <a:bodyPr>
            <a:normAutofit/>
          </a:bodyPr>
          <a:lstStyle/>
          <a:p>
            <a:pPr algn="ctr"/>
            <a:r>
              <a:rPr lang="en-US" sz="4800" b="1" dirty="0">
                <a:solidFill>
                  <a:schemeClr val="bg1"/>
                </a:solidFill>
                <a:latin typeface="+mn-lt"/>
              </a:rPr>
              <a:t>Agricultural Data Statement</a:t>
            </a:r>
          </a:p>
        </p:txBody>
      </p:sp>
      <p:sp>
        <p:nvSpPr>
          <p:cNvPr id="3" name="Content Placeholder 2">
            <a:extLst>
              <a:ext uri="{FF2B5EF4-FFF2-40B4-BE49-F238E27FC236}">
                <a16:creationId xmlns:a16="http://schemas.microsoft.com/office/drawing/2014/main" id="{EF5D3A17-602A-4585-9D3D-D7948697CC1A}"/>
              </a:ext>
            </a:extLst>
          </p:cNvPr>
          <p:cNvSpPr>
            <a:spLocks noGrp="1"/>
          </p:cNvSpPr>
          <p:nvPr>
            <p:ph sz="half" idx="1"/>
          </p:nvPr>
        </p:nvSpPr>
        <p:spPr>
          <a:xfrm>
            <a:off x="914399" y="1758156"/>
            <a:ext cx="6118711" cy="4486275"/>
          </a:xfrm>
        </p:spPr>
        <p:txBody>
          <a:bodyPr>
            <a:noAutofit/>
          </a:bodyPr>
          <a:lstStyle/>
          <a:p>
            <a:pPr marL="457200" lvl="1" indent="0" algn="just">
              <a:buNone/>
            </a:pPr>
            <a:r>
              <a:rPr lang="en-US" sz="2000" dirty="0"/>
              <a:t>AGM §305-A</a:t>
            </a:r>
          </a:p>
          <a:p>
            <a:pPr marL="742950" lvl="1" indent="-285750" algn="just"/>
            <a:r>
              <a:rPr lang="en-US" sz="2000" dirty="0"/>
              <a:t>Actions</a:t>
            </a:r>
          </a:p>
          <a:p>
            <a:pPr marL="1200150" lvl="2" indent="-285750" algn="just"/>
            <a:r>
              <a:rPr lang="en-US" sz="1600" dirty="0"/>
              <a:t>Site Plan</a:t>
            </a:r>
          </a:p>
          <a:p>
            <a:pPr marL="1200150" lvl="2" indent="-285750" algn="just"/>
            <a:r>
              <a:rPr lang="en-US" sz="1600" dirty="0"/>
              <a:t>Special Use Permit</a:t>
            </a:r>
          </a:p>
          <a:p>
            <a:pPr marL="1200150" lvl="2" indent="-285750" algn="just"/>
            <a:r>
              <a:rPr lang="en-US" sz="1600" dirty="0"/>
              <a:t>Use Variance</a:t>
            </a:r>
          </a:p>
          <a:p>
            <a:pPr marL="1200150" lvl="2" indent="-285750" algn="just"/>
            <a:r>
              <a:rPr lang="en-US" sz="1600" dirty="0"/>
              <a:t>Subdivision</a:t>
            </a:r>
          </a:p>
          <a:p>
            <a:pPr lvl="1" algn="just"/>
            <a:r>
              <a:rPr lang="en-US" sz="2000" dirty="0"/>
              <a:t>If action occurs on property within AG District or on property within 500 feet of AG District</a:t>
            </a:r>
          </a:p>
          <a:p>
            <a:pPr lvl="1" algn="just"/>
            <a:r>
              <a:rPr lang="en-US" sz="2000" dirty="0">
                <a:highlight>
                  <a:srgbClr val="FFFF00"/>
                </a:highlight>
                <a:hlinkClick r:id="rId2"/>
              </a:rPr>
              <a:t>https://agriculture.ny.gov/land-and-water/section-305-review-restrictive-laws</a:t>
            </a:r>
            <a:endParaRPr lang="en-US" sz="2000" dirty="0">
              <a:highlight>
                <a:srgbClr val="FFFF00"/>
              </a:highlight>
            </a:endParaRPr>
          </a:p>
          <a:p>
            <a:pPr lvl="1" algn="just"/>
            <a:r>
              <a:rPr lang="en-US" sz="2000" dirty="0">
                <a:highlight>
                  <a:srgbClr val="FFFF00"/>
                </a:highlight>
              </a:rPr>
              <a:t>Jeffrey Kehoe, Agricultural Protection Planner</a:t>
            </a:r>
          </a:p>
          <a:p>
            <a:pPr lvl="1" algn="just"/>
            <a:r>
              <a:rPr lang="en-US" sz="2000" dirty="0">
                <a:highlight>
                  <a:srgbClr val="FFFF00"/>
                </a:highlight>
              </a:rPr>
              <a:t>(518)457-4626</a:t>
            </a:r>
          </a:p>
          <a:p>
            <a:pPr lvl="1" algn="just"/>
            <a:r>
              <a:rPr lang="en-US" sz="1800" u="sng" dirty="0">
                <a:solidFill>
                  <a:srgbClr val="004DD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Je</a:t>
            </a:r>
            <a:r>
              <a:rPr lang="en-US" sz="1800" u="sng" dirty="0">
                <a:solidFill>
                  <a:srgbClr val="004DD1"/>
                </a:solidFill>
                <a:highlight>
                  <a:srgbClr val="FFFF00"/>
                </a:highlight>
                <a:latin typeface="Arial" panose="020B0604020202020204" pitchFamily="34" charset="0"/>
                <a:ea typeface="Calibri" panose="020F0502020204030204" pitchFamily="34" charset="0"/>
                <a:cs typeface="Times New Roman" panose="02020603050405020304" pitchFamily="18" charset="0"/>
              </a:rPr>
              <a:t>ffrey.Kehoe@agriculture.ny.gov</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en-US" sz="2000" b="1" dirty="0"/>
          </a:p>
          <a:p>
            <a:pPr marL="0" indent="0" algn="just">
              <a:buNone/>
            </a:pPr>
            <a:endParaRPr lang="en-US" sz="2000" dirty="0"/>
          </a:p>
        </p:txBody>
      </p:sp>
      <p:sp>
        <p:nvSpPr>
          <p:cNvPr id="4" name="Content Placeholder 3">
            <a:extLst>
              <a:ext uri="{FF2B5EF4-FFF2-40B4-BE49-F238E27FC236}">
                <a16:creationId xmlns:a16="http://schemas.microsoft.com/office/drawing/2014/main" id="{8C496543-C84F-4CE8-86A3-33D9CEC3BE69}"/>
              </a:ext>
            </a:extLst>
          </p:cNvPr>
          <p:cNvSpPr>
            <a:spLocks noGrp="1"/>
          </p:cNvSpPr>
          <p:nvPr>
            <p:ph sz="half" idx="2"/>
          </p:nvPr>
        </p:nvSpPr>
        <p:spPr>
          <a:xfrm>
            <a:off x="7134446" y="1758156"/>
            <a:ext cx="4219353" cy="4418807"/>
          </a:xfrm>
        </p:spPr>
        <p:txBody>
          <a:bodyPr>
            <a:normAutofit/>
          </a:bodyPr>
          <a:lstStyle/>
          <a:p>
            <a:pPr marL="457200" lvl="1" indent="0" algn="just">
              <a:buNone/>
            </a:pPr>
            <a:endParaRPr lang="en-US" sz="2600" dirty="0"/>
          </a:p>
          <a:p>
            <a:endParaRPr lang="en-US" dirty="0"/>
          </a:p>
        </p:txBody>
      </p:sp>
      <p:graphicFrame>
        <p:nvGraphicFramePr>
          <p:cNvPr id="5" name="Object 4">
            <a:extLst>
              <a:ext uri="{FF2B5EF4-FFF2-40B4-BE49-F238E27FC236}">
                <a16:creationId xmlns:a16="http://schemas.microsoft.com/office/drawing/2014/main" id="{F2C37E82-C8E1-419E-8883-C7389B937C90}"/>
              </a:ext>
            </a:extLst>
          </p:cNvPr>
          <p:cNvGraphicFramePr>
            <a:graphicFrameLocks noChangeAspect="1"/>
          </p:cNvGraphicFramePr>
          <p:nvPr/>
        </p:nvGraphicFramePr>
        <p:xfrm>
          <a:off x="7460331" y="1758156"/>
          <a:ext cx="3466249" cy="4486275"/>
        </p:xfrm>
        <a:graphic>
          <a:graphicData uri="http://schemas.openxmlformats.org/presentationml/2006/ole">
            <mc:AlternateContent xmlns:mc="http://schemas.openxmlformats.org/markup-compatibility/2006">
              <mc:Choice xmlns:v="urn:schemas-microsoft-com:vml" Requires="v">
                <p:oleObj name="Acrobat Document" r:id="rId3" imgW="5829233" imgH="7543800" progId="AcroExch.Document.DC">
                  <p:embed/>
                </p:oleObj>
              </mc:Choice>
              <mc:Fallback>
                <p:oleObj name="Acrobat Document" r:id="rId3" imgW="5829233" imgH="7543800" progId="AcroExch.Document.DC">
                  <p:embed/>
                  <p:pic>
                    <p:nvPicPr>
                      <p:cNvPr id="5" name="Object 4">
                        <a:extLst>
                          <a:ext uri="{FF2B5EF4-FFF2-40B4-BE49-F238E27FC236}">
                            <a16:creationId xmlns:a16="http://schemas.microsoft.com/office/drawing/2014/main" id="{F2C37E82-C8E1-419E-8883-C7389B937C90}"/>
                          </a:ext>
                        </a:extLst>
                      </p:cNvPr>
                      <p:cNvPicPr/>
                      <p:nvPr/>
                    </p:nvPicPr>
                    <p:blipFill>
                      <a:blip r:embed="rId4"/>
                      <a:stretch>
                        <a:fillRect/>
                      </a:stretch>
                    </p:blipFill>
                    <p:spPr>
                      <a:xfrm>
                        <a:off x="7460331" y="1758156"/>
                        <a:ext cx="3466249" cy="4486275"/>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A4D9C026-D844-4541-A0A3-3343D5C26E1A}"/>
              </a:ext>
            </a:extLst>
          </p:cNvPr>
          <p:cNvSpPr>
            <a:spLocks noGrp="1"/>
          </p:cNvSpPr>
          <p:nvPr>
            <p:ph type="sldNum" sz="quarter" idx="12"/>
          </p:nvPr>
        </p:nvSpPr>
        <p:spPr/>
        <p:txBody>
          <a:bodyPr/>
          <a:lstStyle/>
          <a:p>
            <a:fld id="{2CD454F5-B591-4D62-94AA-A49275F5CDFD}" type="slidenum">
              <a:rPr lang="en-US" smtClean="0"/>
              <a:t>12</a:t>
            </a:fld>
            <a:endParaRPr lang="en-US"/>
          </a:p>
        </p:txBody>
      </p:sp>
      <p:pic>
        <p:nvPicPr>
          <p:cNvPr id="10" name="Picture 9">
            <a:extLst>
              <a:ext uri="{FF2B5EF4-FFF2-40B4-BE49-F238E27FC236}">
                <a16:creationId xmlns:a16="http://schemas.microsoft.com/office/drawing/2014/main" id="{9E62BC0D-871F-4C5E-BB85-B84BA197D0E5}"/>
              </a:ext>
            </a:extLst>
          </p:cNvPr>
          <p:cNvPicPr>
            <a:picLocks noChangeAspect="1"/>
          </p:cNvPicPr>
          <p:nvPr/>
        </p:nvPicPr>
        <p:blipFill rotWithShape="1">
          <a:blip r:embed="rId5">
            <a:extLst>
              <a:ext uri="{28A0092B-C50C-407E-A947-70E740481C1C}">
                <a14:useLocalDpi xmlns:a14="http://schemas.microsoft.com/office/drawing/2010/main" val="0"/>
              </a:ext>
            </a:extLst>
          </a:blip>
          <a:srcRect l="16455" t="29820" r="24691" b="11133"/>
          <a:stretch/>
        </p:blipFill>
        <p:spPr>
          <a:xfrm>
            <a:off x="3875270" y="1758156"/>
            <a:ext cx="2220730" cy="1670995"/>
          </a:xfrm>
          <a:prstGeom prst="rect">
            <a:avLst/>
          </a:prstGeom>
        </p:spPr>
      </p:pic>
    </p:spTree>
    <p:extLst>
      <p:ext uri="{BB962C8B-B14F-4D97-AF65-F5344CB8AC3E}">
        <p14:creationId xmlns:p14="http://schemas.microsoft.com/office/powerpoint/2010/main" val="3646667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63040"/>
          </a:xfrm>
          <a:solidFill>
            <a:srgbClr val="0070C0"/>
          </a:solidFill>
        </p:spPr>
        <p:txBody>
          <a:bodyPr anchor="ctr">
            <a:noAutofit/>
          </a:bodyPr>
          <a:lstStyle/>
          <a:p>
            <a:r>
              <a:rPr lang="en-US" sz="4800" b="1" dirty="0">
                <a:solidFill>
                  <a:schemeClr val="bg1"/>
                </a:solidFill>
                <a:latin typeface="+mn-lt"/>
              </a:rPr>
              <a:t>Complete Project Description</a:t>
            </a:r>
            <a:endParaRPr lang="en-US" sz="4800" b="1" i="1" dirty="0">
              <a:solidFill>
                <a:schemeClr val="bg1"/>
              </a:solidFill>
              <a:latin typeface="+mn-lt"/>
            </a:endParaRPr>
          </a:p>
        </p:txBody>
      </p:sp>
      <p:sp>
        <p:nvSpPr>
          <p:cNvPr id="3" name="Subtitle 2"/>
          <p:cNvSpPr>
            <a:spLocks noGrp="1"/>
          </p:cNvSpPr>
          <p:nvPr>
            <p:ph type="subTitle" idx="1"/>
          </p:nvPr>
        </p:nvSpPr>
        <p:spPr>
          <a:xfrm>
            <a:off x="844061" y="1463041"/>
            <a:ext cx="10597661" cy="5063019"/>
          </a:xfrm>
        </p:spPr>
        <p:txBody>
          <a:bodyPr>
            <a:normAutofit fontScale="25000" lnSpcReduction="20000"/>
          </a:bodyPr>
          <a:lstStyle/>
          <a:p>
            <a:pPr lvl="0" algn="just"/>
            <a:endParaRPr lang="en-US" sz="2000" dirty="0"/>
          </a:p>
          <a:p>
            <a:pPr marL="342900" indent="-342900" algn="just">
              <a:buFont typeface="Arial" panose="020B0604020202020204" pitchFamily="34" charset="0"/>
              <a:buChar char="•"/>
            </a:pPr>
            <a:r>
              <a:rPr lang="en-US" sz="8600" dirty="0"/>
              <a:t>Reason for the action</a:t>
            </a:r>
          </a:p>
          <a:p>
            <a:pPr marL="342900" indent="-342900" algn="just">
              <a:buFont typeface="Arial" panose="020B0604020202020204" pitchFamily="34" charset="0"/>
              <a:buChar char="•"/>
            </a:pPr>
            <a:r>
              <a:rPr lang="en-US" sz="8600" dirty="0"/>
              <a:t>Required and requested setbacks for area variances</a:t>
            </a:r>
          </a:p>
          <a:p>
            <a:pPr marL="342900" indent="-342900" algn="just">
              <a:buFont typeface="Arial" panose="020B0604020202020204" pitchFamily="34" charset="0"/>
              <a:buChar char="•"/>
            </a:pPr>
            <a:r>
              <a:rPr lang="en-US" sz="8600" dirty="0"/>
              <a:t>Existing and proposed uses</a:t>
            </a:r>
          </a:p>
          <a:p>
            <a:pPr marL="342900" indent="-342900" algn="just">
              <a:buFont typeface="Arial" panose="020B0604020202020204" pitchFamily="34" charset="0"/>
              <a:buChar char="•"/>
            </a:pPr>
            <a:r>
              <a:rPr lang="en-US" sz="8600" dirty="0"/>
              <a:t>Building square footage</a:t>
            </a:r>
          </a:p>
          <a:p>
            <a:pPr marL="342900" indent="-342900" algn="just">
              <a:buFont typeface="Arial" panose="020B0604020202020204" pitchFamily="34" charset="0"/>
              <a:buChar char="•"/>
            </a:pPr>
            <a:r>
              <a:rPr lang="en-US" sz="8600" dirty="0"/>
              <a:t>Required and proposed dimensions</a:t>
            </a:r>
          </a:p>
          <a:p>
            <a:pPr marL="342900" indent="-342900" algn="just">
              <a:buFont typeface="Arial" panose="020B0604020202020204" pitchFamily="34" charset="0"/>
              <a:buChar char="•"/>
            </a:pPr>
            <a:r>
              <a:rPr lang="en-US" sz="8600" dirty="0"/>
              <a:t>Hours of operation</a:t>
            </a:r>
          </a:p>
          <a:p>
            <a:pPr marL="342900" indent="-342900" algn="just">
              <a:buFont typeface="Arial" panose="020B0604020202020204" pitchFamily="34" charset="0"/>
              <a:buChar char="•"/>
            </a:pPr>
            <a:r>
              <a:rPr lang="en-US" sz="8600" dirty="0"/>
              <a:t>Numbers of employees during construction and operation</a:t>
            </a:r>
          </a:p>
          <a:p>
            <a:pPr marL="342900" indent="-342900" algn="just">
              <a:buFont typeface="Arial" panose="020B0604020202020204" pitchFamily="34" charset="0"/>
              <a:buChar char="•"/>
            </a:pPr>
            <a:r>
              <a:rPr lang="en-US" sz="8600" dirty="0"/>
              <a:t>Traffic generation (number and type) during construction and operation</a:t>
            </a:r>
          </a:p>
          <a:p>
            <a:pPr marL="342900" indent="-342900" algn="just">
              <a:buFont typeface="Arial" panose="020B0604020202020204" pitchFamily="34" charset="0"/>
              <a:buChar char="•"/>
            </a:pPr>
            <a:r>
              <a:rPr lang="en-US" sz="8600" dirty="0"/>
              <a:t>Parking requirements</a:t>
            </a:r>
          </a:p>
          <a:p>
            <a:pPr marL="342900" indent="-342900" algn="just">
              <a:buFont typeface="Arial" panose="020B0604020202020204" pitchFamily="34" charset="0"/>
              <a:buChar char="•"/>
            </a:pPr>
            <a:r>
              <a:rPr lang="en-US" sz="8600" dirty="0"/>
              <a:t>Outdoor storage</a:t>
            </a:r>
          </a:p>
          <a:p>
            <a:pPr marL="342900" indent="-342900" algn="just">
              <a:buFont typeface="Arial" panose="020B0604020202020204" pitchFamily="34" charset="0"/>
              <a:buChar char="•"/>
            </a:pPr>
            <a:r>
              <a:rPr lang="en-US" sz="8600" dirty="0"/>
              <a:t>Numbers of dwelling units and bedrooms</a:t>
            </a:r>
          </a:p>
          <a:p>
            <a:pPr marL="342900" indent="-342900" algn="just">
              <a:buFont typeface="Arial" panose="020B0604020202020204" pitchFamily="34" charset="0"/>
              <a:buChar char="•"/>
            </a:pPr>
            <a:r>
              <a:rPr lang="en-US" sz="8600" dirty="0"/>
              <a:t>Future phases of development</a:t>
            </a:r>
          </a:p>
          <a:p>
            <a:pPr marL="342900" indent="-342900" algn="just">
              <a:buFont typeface="Arial" panose="020B0604020202020204" pitchFamily="34" charset="0"/>
              <a:buChar char="•"/>
            </a:pPr>
            <a:r>
              <a:rPr lang="en-US" sz="8600" dirty="0"/>
              <a:t>Construction phases</a:t>
            </a:r>
          </a:p>
          <a:p>
            <a:pPr marL="342900" indent="-342900" algn="just">
              <a:buFont typeface="Arial" panose="020B0604020202020204" pitchFamily="34" charset="0"/>
              <a:buChar char="•"/>
            </a:pPr>
            <a:endParaRPr lang="en-US" sz="5500" dirty="0"/>
          </a:p>
          <a:p>
            <a:pPr marL="800100" lvl="1" indent="-342900" algn="just">
              <a:buFont typeface="Arial" panose="020B0604020202020204" pitchFamily="34" charset="0"/>
              <a:buChar char="•"/>
            </a:pPr>
            <a:endParaRPr lang="en-US" sz="5600" b="1" dirty="0"/>
          </a:p>
          <a:p>
            <a:pPr lvl="1" algn="just"/>
            <a:endParaRPr lang="en-US" sz="5600" dirty="0"/>
          </a:p>
          <a:p>
            <a:endParaRPr lang="en-US" dirty="0"/>
          </a:p>
          <a:p>
            <a:endParaRPr lang="en-US" dirty="0"/>
          </a:p>
        </p:txBody>
      </p:sp>
      <p:sp>
        <p:nvSpPr>
          <p:cNvPr id="4" name="Slide Number Placeholder 3">
            <a:extLst>
              <a:ext uri="{FF2B5EF4-FFF2-40B4-BE49-F238E27FC236}">
                <a16:creationId xmlns:a16="http://schemas.microsoft.com/office/drawing/2014/main" id="{31E4E299-AD2E-408F-9697-6BB4B74BC6BA}"/>
              </a:ext>
            </a:extLst>
          </p:cNvPr>
          <p:cNvSpPr>
            <a:spLocks noGrp="1"/>
          </p:cNvSpPr>
          <p:nvPr>
            <p:ph type="sldNum" sz="quarter" idx="12"/>
          </p:nvPr>
        </p:nvSpPr>
        <p:spPr/>
        <p:txBody>
          <a:bodyPr/>
          <a:lstStyle/>
          <a:p>
            <a:fld id="{2CD454F5-B591-4D62-94AA-A49275F5CDFD}" type="slidenum">
              <a:rPr lang="en-US" smtClean="0"/>
              <a:t>13</a:t>
            </a:fld>
            <a:endParaRPr lang="en-US"/>
          </a:p>
        </p:txBody>
      </p:sp>
    </p:spTree>
    <p:extLst>
      <p:ext uri="{BB962C8B-B14F-4D97-AF65-F5344CB8AC3E}">
        <p14:creationId xmlns:p14="http://schemas.microsoft.com/office/powerpoint/2010/main" val="171270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06285"/>
          </a:xfrm>
          <a:solidFill>
            <a:srgbClr val="0070C0"/>
          </a:solidFill>
        </p:spPr>
        <p:txBody>
          <a:bodyPr anchor="ctr">
            <a:noAutofit/>
          </a:bodyPr>
          <a:lstStyle/>
          <a:p>
            <a:r>
              <a:rPr lang="en-US" sz="4800" b="1" dirty="0">
                <a:solidFill>
                  <a:schemeClr val="bg1"/>
                </a:solidFill>
                <a:latin typeface="+mn-lt"/>
              </a:rPr>
              <a:t>Site Plan</a:t>
            </a:r>
            <a:endParaRPr lang="en-US" sz="4800" b="1" i="1" dirty="0">
              <a:solidFill>
                <a:schemeClr val="bg1"/>
              </a:solidFill>
              <a:latin typeface="+mn-lt"/>
            </a:endParaRPr>
          </a:p>
        </p:txBody>
      </p:sp>
      <p:sp>
        <p:nvSpPr>
          <p:cNvPr id="3" name="Subtitle 2"/>
          <p:cNvSpPr>
            <a:spLocks noGrp="1"/>
          </p:cNvSpPr>
          <p:nvPr>
            <p:ph type="subTitle" idx="1"/>
          </p:nvPr>
        </p:nvSpPr>
        <p:spPr>
          <a:xfrm>
            <a:off x="633046" y="1306286"/>
            <a:ext cx="10720753" cy="5219775"/>
          </a:xfrm>
        </p:spPr>
        <p:txBody>
          <a:bodyPr>
            <a:normAutofit fontScale="25000" lnSpcReduction="20000"/>
          </a:bodyPr>
          <a:lstStyle/>
          <a:p>
            <a:pPr lvl="0" algn="just"/>
            <a:endParaRPr lang="en-US" sz="2000" dirty="0"/>
          </a:p>
          <a:p>
            <a:pPr marL="800100" lvl="1" indent="-342900" algn="just">
              <a:buFont typeface="Arial" panose="020B0604020202020204" pitchFamily="34" charset="0"/>
              <a:buChar char="•"/>
            </a:pPr>
            <a:r>
              <a:rPr lang="en-US" sz="7200" dirty="0"/>
              <a:t>Drawn to scale, north arrow and scale and tax map boundary</a:t>
            </a:r>
          </a:p>
          <a:p>
            <a:pPr marL="800100" lvl="1" indent="-342900" algn="just">
              <a:buFont typeface="Arial" panose="020B0604020202020204" pitchFamily="34" charset="0"/>
              <a:buChar char="•"/>
            </a:pPr>
            <a:r>
              <a:rPr lang="en-US" sz="7200" dirty="0"/>
              <a:t>Special Flood Hazard Area, DEC and NWI Wetlands, and Waters</a:t>
            </a:r>
          </a:p>
          <a:p>
            <a:pPr marL="800100" lvl="1" indent="-342900" algn="just">
              <a:buFont typeface="Arial" panose="020B0604020202020204" pitchFamily="34" charset="0"/>
              <a:buChar char="•"/>
            </a:pPr>
            <a:r>
              <a:rPr lang="en-US" sz="7200" dirty="0"/>
              <a:t>Required and proposed lot size, dimensions, and setbacks</a:t>
            </a:r>
          </a:p>
          <a:p>
            <a:pPr marL="800100" lvl="1" indent="-342900" algn="just">
              <a:buFont typeface="Arial" panose="020B0604020202020204" pitchFamily="34" charset="0"/>
              <a:buChar char="•"/>
            </a:pPr>
            <a:r>
              <a:rPr lang="en-US" sz="7200" dirty="0"/>
              <a:t>Area of Disturbance, Tree Removal, Grading, Drainage, Stormwater Management</a:t>
            </a:r>
          </a:p>
          <a:p>
            <a:pPr marL="800100" lvl="1" indent="-342900" algn="just">
              <a:buFont typeface="Arial" panose="020B0604020202020204" pitchFamily="34" charset="0"/>
              <a:buChar char="•"/>
            </a:pPr>
            <a:r>
              <a:rPr lang="en-US" sz="7200" dirty="0"/>
              <a:t>Existing and proposed uses and buildings (footprints, dimensions, elevations)</a:t>
            </a:r>
          </a:p>
          <a:p>
            <a:pPr marL="800100" lvl="1" indent="-342900" algn="just">
              <a:buFont typeface="Arial" panose="020B0604020202020204" pitchFamily="34" charset="0"/>
              <a:buChar char="•"/>
            </a:pPr>
            <a:r>
              <a:rPr lang="en-US" sz="7200" dirty="0"/>
              <a:t>adjacent land uses</a:t>
            </a:r>
          </a:p>
          <a:p>
            <a:pPr marL="800100" lvl="1" indent="-342900" algn="just">
              <a:buFont typeface="Arial" panose="020B0604020202020204" pitchFamily="34" charset="0"/>
              <a:buChar char="•"/>
            </a:pPr>
            <a:r>
              <a:rPr lang="en-US" sz="7200" dirty="0"/>
              <a:t>driveways (NYSDOT Standards, location, dimensions, intersections, curb cuts, egress and ingress)</a:t>
            </a:r>
          </a:p>
          <a:p>
            <a:pPr marL="800100" lvl="1" indent="-342900" algn="just">
              <a:buFont typeface="Arial" panose="020B0604020202020204" pitchFamily="34" charset="0"/>
              <a:buChar char="•"/>
            </a:pPr>
            <a:r>
              <a:rPr lang="en-US" sz="7200" dirty="0"/>
              <a:t>traffic circulation patterns for vehicles, pedestrians, and bicycles</a:t>
            </a:r>
          </a:p>
          <a:p>
            <a:pPr marL="800100" lvl="1" indent="-342900" algn="just">
              <a:buFont typeface="Arial" panose="020B0604020202020204" pitchFamily="34" charset="0"/>
              <a:buChar char="•"/>
            </a:pPr>
            <a:r>
              <a:rPr lang="en-US" sz="7200" dirty="0"/>
              <a:t>parking (employee spaces, customer spaces, accessible parking spaces, vehicle display spaces, delivery loading area)</a:t>
            </a:r>
          </a:p>
          <a:p>
            <a:pPr marL="800100" lvl="1" indent="-342900" algn="just">
              <a:buFont typeface="Arial" panose="020B0604020202020204" pitchFamily="34" charset="0"/>
              <a:buChar char="•"/>
            </a:pPr>
            <a:r>
              <a:rPr lang="en-US" sz="7200" dirty="0"/>
              <a:t>walkways, bikeways and bike facilities</a:t>
            </a:r>
          </a:p>
          <a:p>
            <a:pPr marL="800100" lvl="1" indent="-342900" algn="just">
              <a:buFont typeface="Arial" panose="020B0604020202020204" pitchFamily="34" charset="0"/>
              <a:buChar char="•"/>
            </a:pPr>
            <a:r>
              <a:rPr lang="en-US" sz="7200" dirty="0"/>
              <a:t>Planned demolition</a:t>
            </a:r>
          </a:p>
          <a:p>
            <a:pPr marL="800100" lvl="1" indent="-342900" algn="just">
              <a:buFont typeface="Arial" panose="020B0604020202020204" pitchFamily="34" charset="0"/>
              <a:buChar char="•"/>
            </a:pPr>
            <a:r>
              <a:rPr lang="en-US" sz="7200" dirty="0"/>
              <a:t>Landscaping</a:t>
            </a:r>
          </a:p>
          <a:p>
            <a:pPr marL="800100" lvl="1" indent="-342900" algn="just">
              <a:buFont typeface="Arial" panose="020B0604020202020204" pitchFamily="34" charset="0"/>
              <a:buChar char="•"/>
            </a:pPr>
            <a:r>
              <a:rPr lang="en-US" sz="7200" dirty="0"/>
              <a:t>exterior lighting</a:t>
            </a:r>
          </a:p>
          <a:p>
            <a:pPr marL="800100" lvl="1" indent="-342900" algn="just">
              <a:buFont typeface="Arial" panose="020B0604020202020204" pitchFamily="34" charset="0"/>
              <a:buChar char="•"/>
            </a:pPr>
            <a:r>
              <a:rPr lang="en-US" sz="7200" dirty="0"/>
              <a:t>fencing and screening</a:t>
            </a:r>
          </a:p>
          <a:p>
            <a:pPr marL="800100" lvl="1" indent="-342900" algn="just">
              <a:buFont typeface="Arial" panose="020B0604020202020204" pitchFamily="34" charset="0"/>
              <a:buChar char="•"/>
            </a:pPr>
            <a:r>
              <a:rPr lang="en-US" sz="7200" dirty="0"/>
              <a:t>architectural features</a:t>
            </a:r>
          </a:p>
          <a:p>
            <a:pPr marL="800100" lvl="1" indent="-342900" algn="just">
              <a:buFont typeface="Arial" panose="020B0604020202020204" pitchFamily="34" charset="0"/>
              <a:buChar char="•"/>
            </a:pPr>
            <a:r>
              <a:rPr lang="en-US" sz="7200" dirty="0"/>
              <a:t>Easements</a:t>
            </a:r>
          </a:p>
          <a:p>
            <a:pPr marL="800100" lvl="1" indent="-342900" algn="just">
              <a:buFont typeface="Arial" panose="020B0604020202020204" pitchFamily="34" charset="0"/>
              <a:buChar char="•"/>
            </a:pPr>
            <a:r>
              <a:rPr lang="en-US" sz="7200" dirty="0"/>
              <a:t>Retaining Walls</a:t>
            </a:r>
          </a:p>
          <a:p>
            <a:pPr marL="800100" lvl="1" indent="-342900" algn="just">
              <a:buFont typeface="Arial" panose="020B0604020202020204" pitchFamily="34" charset="0"/>
              <a:buChar char="•"/>
            </a:pPr>
            <a:r>
              <a:rPr lang="en-US" sz="7200" dirty="0"/>
              <a:t>Known future phases</a:t>
            </a:r>
          </a:p>
          <a:p>
            <a:pPr marL="800100" lvl="1" indent="-342900" algn="just">
              <a:buFont typeface="Arial" panose="020B0604020202020204" pitchFamily="34" charset="0"/>
              <a:buChar char="•"/>
            </a:pPr>
            <a:endParaRPr lang="en-US" sz="6000" dirty="0"/>
          </a:p>
          <a:p>
            <a:pPr marL="800100" lvl="1" indent="-342900" algn="just">
              <a:buFont typeface="Arial" panose="020B0604020202020204" pitchFamily="34" charset="0"/>
              <a:buChar char="•"/>
            </a:pPr>
            <a:endParaRPr lang="en-US" sz="5600" b="1" dirty="0"/>
          </a:p>
          <a:p>
            <a:pPr lvl="1" algn="just"/>
            <a:endParaRPr lang="en-US" sz="5600" dirty="0"/>
          </a:p>
          <a:p>
            <a:endParaRPr lang="en-US" dirty="0"/>
          </a:p>
          <a:p>
            <a:endParaRPr lang="en-US" dirty="0"/>
          </a:p>
        </p:txBody>
      </p:sp>
      <p:sp>
        <p:nvSpPr>
          <p:cNvPr id="4" name="Slide Number Placeholder 3">
            <a:extLst>
              <a:ext uri="{FF2B5EF4-FFF2-40B4-BE49-F238E27FC236}">
                <a16:creationId xmlns:a16="http://schemas.microsoft.com/office/drawing/2014/main" id="{A73C706A-F536-4A9F-9C57-F80AD2D27B29}"/>
              </a:ext>
            </a:extLst>
          </p:cNvPr>
          <p:cNvSpPr>
            <a:spLocks noGrp="1"/>
          </p:cNvSpPr>
          <p:nvPr>
            <p:ph type="sldNum" sz="quarter" idx="12"/>
          </p:nvPr>
        </p:nvSpPr>
        <p:spPr/>
        <p:txBody>
          <a:bodyPr/>
          <a:lstStyle/>
          <a:p>
            <a:fld id="{2CD454F5-B591-4D62-94AA-A49275F5CDFD}" type="slidenum">
              <a:rPr lang="en-US" smtClean="0"/>
              <a:t>14</a:t>
            </a:fld>
            <a:endParaRPr lang="en-US"/>
          </a:p>
        </p:txBody>
      </p:sp>
      <p:pic>
        <p:nvPicPr>
          <p:cNvPr id="5" name="Picture 4">
            <a:extLst>
              <a:ext uri="{FF2B5EF4-FFF2-40B4-BE49-F238E27FC236}">
                <a16:creationId xmlns:a16="http://schemas.microsoft.com/office/drawing/2014/main" id="{101F510E-6B81-35D2-50D4-7AB4D50F332E}"/>
              </a:ext>
            </a:extLst>
          </p:cNvPr>
          <p:cNvPicPr>
            <a:picLocks noChangeAspect="1"/>
          </p:cNvPicPr>
          <p:nvPr/>
        </p:nvPicPr>
        <p:blipFill>
          <a:blip r:embed="rId2"/>
          <a:stretch>
            <a:fillRect/>
          </a:stretch>
        </p:blipFill>
        <p:spPr>
          <a:xfrm>
            <a:off x="9218806" y="3916173"/>
            <a:ext cx="1825203" cy="2355478"/>
          </a:xfrm>
          <a:prstGeom prst="rect">
            <a:avLst/>
          </a:prstGeom>
        </p:spPr>
      </p:pic>
    </p:spTree>
    <p:extLst>
      <p:ext uri="{BB962C8B-B14F-4D97-AF65-F5344CB8AC3E}">
        <p14:creationId xmlns:p14="http://schemas.microsoft.com/office/powerpoint/2010/main" val="2287702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524001"/>
          </a:xfrm>
          <a:solidFill>
            <a:srgbClr val="0070C0"/>
          </a:solidFill>
        </p:spPr>
        <p:txBody>
          <a:bodyPr anchor="ctr">
            <a:normAutofit/>
          </a:bodyPr>
          <a:lstStyle/>
          <a:p>
            <a:r>
              <a:rPr lang="en-US" sz="4800" b="1" dirty="0">
                <a:solidFill>
                  <a:schemeClr val="bg1"/>
                </a:solidFill>
                <a:latin typeface="+mn-lt"/>
              </a:rPr>
              <a:t>How Does a Municipal Board Refer a</a:t>
            </a:r>
            <a:br>
              <a:rPr lang="en-US" sz="4800" b="1" dirty="0">
                <a:solidFill>
                  <a:schemeClr val="bg1"/>
                </a:solidFill>
                <a:latin typeface="+mn-lt"/>
              </a:rPr>
            </a:br>
            <a:r>
              <a:rPr lang="en-US" sz="4800" b="1" dirty="0">
                <a:solidFill>
                  <a:schemeClr val="bg1"/>
                </a:solidFill>
                <a:latin typeface="+mn-lt"/>
              </a:rPr>
              <a:t>239 Review to Broome County Planning?</a:t>
            </a:r>
          </a:p>
        </p:txBody>
      </p:sp>
      <p:sp>
        <p:nvSpPr>
          <p:cNvPr id="3" name="Subtitle 2"/>
          <p:cNvSpPr>
            <a:spLocks noGrp="1"/>
          </p:cNvSpPr>
          <p:nvPr>
            <p:ph type="subTitle" idx="1"/>
          </p:nvPr>
        </p:nvSpPr>
        <p:spPr>
          <a:xfrm>
            <a:off x="732692" y="1892463"/>
            <a:ext cx="10621108" cy="4478216"/>
          </a:xfrm>
          <a:noFill/>
        </p:spPr>
        <p:txBody>
          <a:bodyPr>
            <a:normAutofit fontScale="92500" lnSpcReduction="10000"/>
          </a:bodyPr>
          <a:lstStyle/>
          <a:p>
            <a:pPr marL="457200" indent="-457200" algn="just">
              <a:lnSpc>
                <a:spcPct val="107000"/>
              </a:lnSpc>
              <a:spcBef>
                <a:spcPts val="0"/>
              </a:spcBef>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Send </a:t>
            </a:r>
            <a:r>
              <a:rPr lang="en-US" sz="3000" b="1" dirty="0">
                <a:latin typeface="Calibri" panose="020F0502020204030204" pitchFamily="34" charset="0"/>
                <a:ea typeface="Calibri" panose="020F0502020204030204" pitchFamily="34" charset="0"/>
                <a:cs typeface="Times New Roman" panose="02020603050405020304" pitchFamily="18" charset="0"/>
              </a:rPr>
              <a:t>239 Review Submission Form</a:t>
            </a:r>
            <a:r>
              <a:rPr lang="en-US" sz="3000" dirty="0">
                <a:latin typeface="Calibri" panose="020F0502020204030204" pitchFamily="34" charset="0"/>
                <a:ea typeface="Calibri" panose="020F0502020204030204" pitchFamily="34" charset="0"/>
                <a:cs typeface="Times New Roman" panose="02020603050405020304" pitchFamily="18" charset="0"/>
              </a:rPr>
              <a:t> and the </a:t>
            </a:r>
            <a:r>
              <a:rPr lang="en-US" sz="3000" b="1" dirty="0">
                <a:latin typeface="Calibri" panose="020F0502020204030204" pitchFamily="34" charset="0"/>
                <a:ea typeface="Calibri" panose="020F0502020204030204" pitchFamily="34" charset="0"/>
                <a:cs typeface="Times New Roman" panose="02020603050405020304" pitchFamily="18" charset="0"/>
              </a:rPr>
              <a:t>Full Statement </a:t>
            </a:r>
            <a:r>
              <a:rPr lang="en-US" sz="3000" dirty="0">
                <a:latin typeface="Calibri" panose="020F0502020204030204" pitchFamily="34" charset="0"/>
                <a:ea typeface="Calibri" panose="020F0502020204030204" pitchFamily="34" charset="0"/>
                <a:cs typeface="Times New Roman" panose="02020603050405020304" pitchFamily="18" charset="0"/>
              </a:rPr>
              <a:t>in </a:t>
            </a:r>
            <a:r>
              <a:rPr lang="en-US" sz="3000" b="1" dirty="0">
                <a:latin typeface="Calibri" panose="020F0502020204030204" pitchFamily="34" charset="0"/>
                <a:ea typeface="Calibri" panose="020F0502020204030204" pitchFamily="34" charset="0"/>
                <a:cs typeface="Times New Roman" panose="02020603050405020304" pitchFamily="18" charset="0"/>
              </a:rPr>
              <a:t>electronic format</a:t>
            </a:r>
            <a:r>
              <a:rPr lang="en-US" sz="3000" dirty="0">
                <a:latin typeface="Calibri" panose="020F0502020204030204" pitchFamily="34" charset="0"/>
                <a:ea typeface="Calibri" panose="020F0502020204030204" pitchFamily="34" charset="0"/>
                <a:cs typeface="Times New Roman" panose="02020603050405020304" pitchFamily="18" charset="0"/>
              </a:rPr>
              <a:t> to speed our review.</a:t>
            </a:r>
          </a:p>
          <a:p>
            <a:pPr marL="457200" indent="-457200" algn="just">
              <a:lnSpc>
                <a:spcPct val="107000"/>
              </a:lnSpc>
              <a:spcBef>
                <a:spcPts val="0"/>
              </a:spcBef>
              <a:buFont typeface="Arial" panose="020B0604020202020204" pitchFamily="34" charset="0"/>
              <a:buChar char="•"/>
            </a:pP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0"/>
              </a:spcBef>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When </a:t>
            </a:r>
            <a:r>
              <a:rPr lang="en-US" sz="3000" b="1" dirty="0">
                <a:latin typeface="Calibri" panose="020F0502020204030204" pitchFamily="34" charset="0"/>
                <a:ea typeface="Calibri" panose="020F0502020204030204" pitchFamily="34" charset="0"/>
                <a:cs typeface="Times New Roman" panose="02020603050405020304" pitchFamily="18" charset="0"/>
              </a:rPr>
              <a:t>mailing</a:t>
            </a:r>
            <a:r>
              <a:rPr lang="en-US" sz="3000" dirty="0">
                <a:latin typeface="Calibri" panose="020F0502020204030204" pitchFamily="34" charset="0"/>
                <a:ea typeface="Calibri" panose="020F0502020204030204" pitchFamily="34" charset="0"/>
                <a:cs typeface="Times New Roman" panose="02020603050405020304" pitchFamily="18" charset="0"/>
              </a:rPr>
              <a:t>, address the submittal to:</a:t>
            </a:r>
          </a:p>
          <a:p>
            <a:pPr lvl="2" algn="just">
              <a:lnSpc>
                <a:spcPct val="107000"/>
              </a:lnSpc>
              <a:spcBef>
                <a:spcPts val="0"/>
              </a:spcBef>
            </a:pPr>
            <a:r>
              <a:rPr lang="en-US" sz="3000" dirty="0">
                <a:latin typeface="Calibri" panose="020F0502020204030204" pitchFamily="34" charset="0"/>
                <a:ea typeface="Calibri" panose="020F0502020204030204" pitchFamily="34" charset="0"/>
                <a:cs typeface="Times New Roman" panose="02020603050405020304" pitchFamily="18" charset="0"/>
              </a:rPr>
              <a:t>Lora Zier, Senior Planner</a:t>
            </a:r>
          </a:p>
          <a:p>
            <a:pPr lvl="2" algn="just">
              <a:lnSpc>
                <a:spcPct val="107000"/>
              </a:lnSpc>
              <a:spcBef>
                <a:spcPts val="0"/>
              </a:spcBef>
            </a:pPr>
            <a:r>
              <a:rPr lang="en-US" sz="3000" dirty="0">
                <a:latin typeface="Calibri" panose="020F0502020204030204" pitchFamily="34" charset="0"/>
                <a:ea typeface="Calibri" panose="020F0502020204030204" pitchFamily="34" charset="0"/>
                <a:cs typeface="Times New Roman" panose="02020603050405020304" pitchFamily="18" charset="0"/>
              </a:rPr>
              <a:t>Edwin L. Crawford County Planning Office Building, 5</a:t>
            </a:r>
            <a:r>
              <a:rPr lang="en-US" sz="3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3000" dirty="0">
                <a:latin typeface="Calibri" panose="020F0502020204030204" pitchFamily="34" charset="0"/>
                <a:ea typeface="Calibri" panose="020F0502020204030204" pitchFamily="34" charset="0"/>
                <a:cs typeface="Times New Roman" panose="02020603050405020304" pitchFamily="18" charset="0"/>
              </a:rPr>
              <a:t> Floor</a:t>
            </a:r>
          </a:p>
          <a:p>
            <a:pPr lvl="2" algn="just">
              <a:lnSpc>
                <a:spcPct val="107000"/>
              </a:lnSpc>
              <a:spcBef>
                <a:spcPts val="0"/>
              </a:spcBef>
            </a:pPr>
            <a:r>
              <a:rPr lang="en-US" sz="3000" dirty="0">
                <a:latin typeface="Calibri" panose="020F0502020204030204" pitchFamily="34" charset="0"/>
                <a:ea typeface="Calibri" panose="020F0502020204030204" pitchFamily="34" charset="0"/>
                <a:cs typeface="Times New Roman" panose="02020603050405020304" pitchFamily="18" charset="0"/>
              </a:rPr>
              <a:t>P.O. Box 1766</a:t>
            </a:r>
          </a:p>
          <a:p>
            <a:pPr lvl="2" algn="just">
              <a:lnSpc>
                <a:spcPct val="107000"/>
              </a:lnSpc>
              <a:spcBef>
                <a:spcPts val="0"/>
              </a:spcBef>
            </a:pPr>
            <a:r>
              <a:rPr lang="en-US" sz="3000" dirty="0">
                <a:latin typeface="Calibri" panose="020F0502020204030204" pitchFamily="34" charset="0"/>
                <a:ea typeface="Calibri" panose="020F0502020204030204" pitchFamily="34" charset="0"/>
                <a:cs typeface="Times New Roman" panose="02020603050405020304" pitchFamily="18" charset="0"/>
              </a:rPr>
              <a:t>Binghamton, New York 13902</a:t>
            </a:r>
          </a:p>
          <a:p>
            <a:pPr marL="914400" marR="0" algn="just">
              <a:lnSpc>
                <a:spcPct val="107000"/>
              </a:lnSpc>
              <a:spcBef>
                <a:spcPts val="0"/>
              </a:spcBef>
              <a:spcAft>
                <a:spcPts val="0"/>
              </a:spcAft>
            </a:pP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When </a:t>
            </a:r>
            <a:r>
              <a:rPr lang="en-US" sz="3000" b="1" dirty="0">
                <a:latin typeface="Calibri" panose="020F0502020204030204" pitchFamily="34" charset="0"/>
                <a:ea typeface="Calibri" panose="020F0502020204030204" pitchFamily="34" charset="0"/>
                <a:cs typeface="Times New Roman" panose="02020603050405020304" pitchFamily="18" charset="0"/>
              </a:rPr>
              <a:t>emailing</a:t>
            </a:r>
            <a:r>
              <a:rPr lang="en-US" sz="3000" dirty="0">
                <a:latin typeface="Calibri" panose="020F0502020204030204" pitchFamily="34" charset="0"/>
                <a:ea typeface="Calibri" panose="020F0502020204030204" pitchFamily="34" charset="0"/>
                <a:cs typeface="Times New Roman" panose="02020603050405020304" pitchFamily="18" charset="0"/>
              </a:rPr>
              <a:t>, email to: </a:t>
            </a:r>
            <a:r>
              <a:rPr lang="en-US" sz="3000" dirty="0">
                <a:latin typeface="Calibri" panose="020F0502020204030204" pitchFamily="34" charset="0"/>
                <a:ea typeface="Calibri" panose="020F0502020204030204" pitchFamily="34" charset="0"/>
                <a:cs typeface="Times New Roman" panose="02020603050405020304" pitchFamily="18" charset="0"/>
                <a:hlinkClick r:id="rId2"/>
              </a:rPr>
              <a:t>lora.zier@broomecountyny.gov</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0"/>
              </a:spcBef>
              <a:spcAft>
                <a:spcPts val="800"/>
              </a:spcAft>
              <a:buFont typeface="Arial" panose="020B0604020202020204" pitchFamily="34" charset="0"/>
              <a:buChar char="•"/>
            </a:pP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0"/>
              </a:spcBef>
              <a:spcAft>
                <a:spcPts val="800"/>
              </a:spcAft>
              <a:buFont typeface="Arial" panose="020B0604020202020204" pitchFamily="34" charset="0"/>
              <a:buChar char="•"/>
            </a:pPr>
            <a:endParaRPr lang="en-US" sz="2900" dirty="0"/>
          </a:p>
          <a:p>
            <a:endParaRPr lang="en-US" dirty="0"/>
          </a:p>
        </p:txBody>
      </p:sp>
      <p:sp>
        <p:nvSpPr>
          <p:cNvPr id="4" name="Slide Number Placeholder 3">
            <a:extLst>
              <a:ext uri="{FF2B5EF4-FFF2-40B4-BE49-F238E27FC236}">
                <a16:creationId xmlns:a16="http://schemas.microsoft.com/office/drawing/2014/main" id="{77A83053-B4E9-4BC1-B1CA-08622E0E925E}"/>
              </a:ext>
            </a:extLst>
          </p:cNvPr>
          <p:cNvSpPr>
            <a:spLocks noGrp="1"/>
          </p:cNvSpPr>
          <p:nvPr>
            <p:ph type="sldNum" sz="quarter" idx="12"/>
          </p:nvPr>
        </p:nvSpPr>
        <p:spPr/>
        <p:txBody>
          <a:bodyPr/>
          <a:lstStyle/>
          <a:p>
            <a:fld id="{2CD454F5-B591-4D62-94AA-A49275F5CDFD}" type="slidenum">
              <a:rPr lang="en-US" smtClean="0"/>
              <a:t>15</a:t>
            </a:fld>
            <a:endParaRPr lang="en-US"/>
          </a:p>
        </p:txBody>
      </p:sp>
    </p:spTree>
    <p:extLst>
      <p:ext uri="{BB962C8B-B14F-4D97-AF65-F5344CB8AC3E}">
        <p14:creationId xmlns:p14="http://schemas.microsoft.com/office/powerpoint/2010/main" val="2462028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524000"/>
          </a:xfrm>
          <a:solidFill>
            <a:srgbClr val="0070C0"/>
          </a:solidFill>
        </p:spPr>
        <p:txBody>
          <a:bodyPr anchor="ctr">
            <a:normAutofit/>
          </a:bodyPr>
          <a:lstStyle/>
          <a:p>
            <a:r>
              <a:rPr lang="en-US" sz="4800" b="1" dirty="0">
                <a:solidFill>
                  <a:schemeClr val="bg1"/>
                </a:solidFill>
                <a:latin typeface="+mn-lt"/>
                <a:ea typeface="Tahoma" panose="020B0604030504040204" pitchFamily="34" charset="0"/>
                <a:cs typeface="Tahoma" panose="020B0604030504040204" pitchFamily="34" charset="0"/>
              </a:rPr>
              <a:t>What Are the County Review Areas?</a:t>
            </a:r>
          </a:p>
        </p:txBody>
      </p:sp>
      <p:sp>
        <p:nvSpPr>
          <p:cNvPr id="3" name="Subtitle 2"/>
          <p:cNvSpPr>
            <a:spLocks noGrp="1"/>
          </p:cNvSpPr>
          <p:nvPr>
            <p:ph type="subTitle" idx="1"/>
          </p:nvPr>
        </p:nvSpPr>
        <p:spPr>
          <a:xfrm>
            <a:off x="703385" y="1753645"/>
            <a:ext cx="10761783" cy="4609578"/>
          </a:xfrm>
          <a:solidFill>
            <a:schemeClr val="bg1">
              <a:lumMod val="85000"/>
            </a:schemeClr>
          </a:solidFill>
        </p:spPr>
        <p:txBody>
          <a:bodyPr>
            <a:normAutofit lnSpcReduction="10000"/>
          </a:bodyPr>
          <a:lstStyle/>
          <a:p>
            <a:pPr lvl="1" algn="just"/>
            <a:r>
              <a:rPr lang="en-US" sz="3200" b="1" dirty="0">
                <a:ea typeface="Tahoma" panose="020B0604030504040204" pitchFamily="34" charset="0"/>
                <a:cs typeface="Tahoma" panose="020B0604030504040204" pitchFamily="34" charset="0"/>
              </a:rPr>
              <a:t>GML §239-l</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Land use compatibility</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Traffic Generation</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County or State institutions</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Community character</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Drainage</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Community facilities</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Official municipal and county development policies</a:t>
            </a:r>
          </a:p>
          <a:p>
            <a:pPr marL="800100" lvl="1" indent="-342900" algn="just">
              <a:buFont typeface="Arial" panose="020B0604020202020204" pitchFamily="34" charset="0"/>
              <a:buChar char="•"/>
            </a:pPr>
            <a:r>
              <a:rPr lang="en-US" sz="3200" dirty="0">
                <a:ea typeface="Tahoma" panose="020B0604030504040204" pitchFamily="34" charset="0"/>
                <a:cs typeface="Tahoma" panose="020B0604030504040204" pitchFamily="34" charset="0"/>
              </a:rPr>
              <a:t>Other Matters: Public convenience, governmental efficiency, and community environment</a:t>
            </a:r>
          </a:p>
          <a:p>
            <a:pPr marL="342900" lvl="0" indent="-342900" algn="just">
              <a:buFont typeface="Arial" panose="020B0604020202020204" pitchFamily="34" charset="0"/>
              <a:buChar char="•"/>
            </a:pPr>
            <a:endParaRPr lang="en-US" sz="2000" dirty="0">
              <a:solidFill>
                <a:schemeClr val="bg1"/>
              </a:solidFill>
            </a:endParaRPr>
          </a:p>
          <a:p>
            <a:pPr algn="just"/>
            <a:endParaRPr lang="en-US" dirty="0"/>
          </a:p>
          <a:p>
            <a:endParaRPr lang="en-US" dirty="0"/>
          </a:p>
        </p:txBody>
      </p:sp>
      <p:sp>
        <p:nvSpPr>
          <p:cNvPr id="4" name="Slide Number Placeholder 3">
            <a:extLst>
              <a:ext uri="{FF2B5EF4-FFF2-40B4-BE49-F238E27FC236}">
                <a16:creationId xmlns:a16="http://schemas.microsoft.com/office/drawing/2014/main" id="{52A9E33E-046E-483F-BA50-26B533F7F243}"/>
              </a:ext>
            </a:extLst>
          </p:cNvPr>
          <p:cNvSpPr>
            <a:spLocks noGrp="1"/>
          </p:cNvSpPr>
          <p:nvPr>
            <p:ph type="sldNum" sz="quarter" idx="12"/>
          </p:nvPr>
        </p:nvSpPr>
        <p:spPr/>
        <p:txBody>
          <a:bodyPr/>
          <a:lstStyle/>
          <a:p>
            <a:fld id="{2CD454F5-B591-4D62-94AA-A49275F5CDFD}" type="slidenum">
              <a:rPr lang="en-US" smtClean="0"/>
              <a:t>16</a:t>
            </a:fld>
            <a:endParaRPr lang="en-US"/>
          </a:p>
        </p:txBody>
      </p:sp>
    </p:spTree>
    <p:extLst>
      <p:ext uri="{BB962C8B-B14F-4D97-AF65-F5344CB8AC3E}">
        <p14:creationId xmlns:p14="http://schemas.microsoft.com/office/powerpoint/2010/main" val="3355578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524001"/>
          </a:xfrm>
          <a:solidFill>
            <a:srgbClr val="0070C0"/>
          </a:solidFill>
        </p:spPr>
        <p:txBody>
          <a:bodyPr anchor="ctr">
            <a:normAutofit/>
          </a:bodyPr>
          <a:lstStyle/>
          <a:p>
            <a:r>
              <a:rPr lang="en-US" sz="4800" b="1" dirty="0">
                <a:solidFill>
                  <a:schemeClr val="bg1"/>
                </a:solidFill>
                <a:latin typeface="+mn-lt"/>
              </a:rPr>
              <a:t>Reviewing Agencies in Broome County</a:t>
            </a:r>
          </a:p>
        </p:txBody>
      </p:sp>
      <p:sp>
        <p:nvSpPr>
          <p:cNvPr id="3" name="Subtitle 2"/>
          <p:cNvSpPr>
            <a:spLocks noGrp="1"/>
          </p:cNvSpPr>
          <p:nvPr>
            <p:ph type="subTitle" idx="1"/>
          </p:nvPr>
        </p:nvSpPr>
        <p:spPr>
          <a:xfrm>
            <a:off x="732692" y="1892463"/>
            <a:ext cx="10621108" cy="4478216"/>
          </a:xfrm>
          <a:noFill/>
        </p:spPr>
        <p:txBody>
          <a:bodyPr>
            <a:normAutofit fontScale="92500"/>
          </a:bodyPr>
          <a:lstStyle/>
          <a:p>
            <a:pPr marL="457200" indent="-457200" algn="just">
              <a:lnSpc>
                <a:spcPct val="107000"/>
              </a:lnSpc>
              <a:spcBef>
                <a:spcPts val="0"/>
              </a:spcBef>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Broome County Planning Department</a:t>
            </a:r>
          </a:p>
          <a:p>
            <a:pPr marL="457200" indent="-457200" algn="just">
              <a:lnSpc>
                <a:spcPct val="107000"/>
              </a:lnSpc>
              <a:spcBef>
                <a:spcPts val="0"/>
              </a:spcBef>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Binghamton Metropolitan Transportation Study – BMTS </a:t>
            </a:r>
          </a:p>
          <a:p>
            <a:pPr marL="457200" indent="-457200" algn="just">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New York State Department of Transportation – NYSDOT </a:t>
            </a:r>
          </a:p>
          <a:p>
            <a:pPr marL="457200" indent="-457200" algn="just">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Broome County Department of Public Works – Engineering Division</a:t>
            </a:r>
          </a:p>
          <a:p>
            <a:pPr marL="457200" indent="-457200" algn="just">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Broome County Health Department</a:t>
            </a:r>
          </a:p>
          <a:p>
            <a:pPr marL="457200" indent="-457200" algn="just">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Broome County Transit </a:t>
            </a:r>
          </a:p>
          <a:p>
            <a:pPr marL="457200" indent="-457200" algn="just">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Broome County Office of Emergency Services</a:t>
            </a:r>
          </a:p>
          <a:p>
            <a:pPr marL="457200" indent="-457200" algn="just">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Times New Roman" panose="02020603050405020304" pitchFamily="18" charset="0"/>
              </a:rPr>
              <a:t>Broome County Aviation</a:t>
            </a:r>
          </a:p>
          <a:p>
            <a:pPr marL="457200" indent="-457200" algn="just">
              <a:lnSpc>
                <a:spcPct val="107000"/>
              </a:lnSpc>
              <a:spcBef>
                <a:spcPts val="0"/>
              </a:spcBef>
              <a:spcAft>
                <a:spcPts val="800"/>
              </a:spcAft>
              <a:buFont typeface="Arial" panose="020B0604020202020204" pitchFamily="34" charset="0"/>
              <a:buChar char="•"/>
            </a:pPr>
            <a:endParaRPr lang="en-US" sz="2900" dirty="0"/>
          </a:p>
          <a:p>
            <a:endParaRPr lang="en-US" dirty="0"/>
          </a:p>
        </p:txBody>
      </p:sp>
      <p:sp>
        <p:nvSpPr>
          <p:cNvPr id="4" name="Slide Number Placeholder 3">
            <a:extLst>
              <a:ext uri="{FF2B5EF4-FFF2-40B4-BE49-F238E27FC236}">
                <a16:creationId xmlns:a16="http://schemas.microsoft.com/office/drawing/2014/main" id="{77A83053-B4E9-4BC1-B1CA-08622E0E925E}"/>
              </a:ext>
            </a:extLst>
          </p:cNvPr>
          <p:cNvSpPr>
            <a:spLocks noGrp="1"/>
          </p:cNvSpPr>
          <p:nvPr>
            <p:ph type="sldNum" sz="quarter" idx="12"/>
          </p:nvPr>
        </p:nvSpPr>
        <p:spPr/>
        <p:txBody>
          <a:bodyPr/>
          <a:lstStyle/>
          <a:p>
            <a:fld id="{2CD454F5-B591-4D62-94AA-A49275F5CDFD}" type="slidenum">
              <a:rPr lang="en-US" smtClean="0"/>
              <a:t>17</a:t>
            </a:fld>
            <a:endParaRPr lang="en-US"/>
          </a:p>
        </p:txBody>
      </p:sp>
    </p:spTree>
    <p:extLst>
      <p:ext uri="{BB962C8B-B14F-4D97-AF65-F5344CB8AC3E}">
        <p14:creationId xmlns:p14="http://schemas.microsoft.com/office/powerpoint/2010/main" val="2263846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594337"/>
          </a:xfrm>
          <a:solidFill>
            <a:srgbClr val="0070C0"/>
          </a:solidFill>
        </p:spPr>
        <p:txBody>
          <a:bodyPr anchor="ctr">
            <a:normAutofit/>
          </a:bodyPr>
          <a:lstStyle/>
          <a:p>
            <a:r>
              <a:rPr lang="en-US" sz="4800" b="1" dirty="0">
                <a:solidFill>
                  <a:schemeClr val="bg1"/>
                </a:solidFill>
                <a:latin typeface="+mn-lt"/>
              </a:rPr>
              <a:t>Land Use Compatibility of the</a:t>
            </a:r>
            <a:br>
              <a:rPr lang="en-US" sz="4800" b="1" dirty="0">
                <a:solidFill>
                  <a:schemeClr val="bg1"/>
                </a:solidFill>
                <a:latin typeface="+mn-lt"/>
              </a:rPr>
            </a:br>
            <a:r>
              <a:rPr lang="en-US" sz="4800" b="1" dirty="0">
                <a:solidFill>
                  <a:schemeClr val="bg1"/>
                </a:solidFill>
                <a:latin typeface="+mn-lt"/>
              </a:rPr>
              <a:t>Project with other Land Uses</a:t>
            </a:r>
          </a:p>
        </p:txBody>
      </p:sp>
      <p:sp>
        <p:nvSpPr>
          <p:cNvPr id="3" name="Subtitle 2"/>
          <p:cNvSpPr>
            <a:spLocks noGrp="1"/>
          </p:cNvSpPr>
          <p:nvPr>
            <p:ph type="subTitle" idx="1"/>
          </p:nvPr>
        </p:nvSpPr>
        <p:spPr>
          <a:xfrm>
            <a:off x="422032" y="1852246"/>
            <a:ext cx="11301882" cy="4869229"/>
          </a:xfrm>
        </p:spPr>
        <p:txBody>
          <a:bodyPr>
            <a:normAutofit lnSpcReduction="10000"/>
          </a:bodyPr>
          <a:lstStyle/>
          <a:p>
            <a:pPr marL="342900" indent="-342900" algn="just">
              <a:buFont typeface="Arial" panose="020B0604020202020204" pitchFamily="34" charset="0"/>
              <a:buChar char="•"/>
            </a:pPr>
            <a:r>
              <a:rPr lang="en-US" sz="2800" dirty="0"/>
              <a:t>Neighborhood</a:t>
            </a:r>
          </a:p>
          <a:p>
            <a:pPr marL="342900" indent="-342900" algn="just">
              <a:buFont typeface="Arial" panose="020B0604020202020204" pitchFamily="34" charset="0"/>
              <a:buChar char="•"/>
            </a:pPr>
            <a:r>
              <a:rPr lang="en-US" sz="2800" dirty="0"/>
              <a:t>Residences</a:t>
            </a:r>
          </a:p>
          <a:p>
            <a:pPr marL="342900" indent="-342900" algn="just">
              <a:buFont typeface="Arial" panose="020B0604020202020204" pitchFamily="34" charset="0"/>
              <a:buChar char="•"/>
            </a:pPr>
            <a:r>
              <a:rPr lang="en-US" sz="2800" dirty="0"/>
              <a:t>Parks</a:t>
            </a:r>
          </a:p>
          <a:p>
            <a:pPr marL="342900" indent="-342900" algn="just">
              <a:buFont typeface="Arial" panose="020B0604020202020204" pitchFamily="34" charset="0"/>
              <a:buChar char="•"/>
            </a:pPr>
            <a:r>
              <a:rPr lang="en-US" sz="2800" dirty="0"/>
              <a:t>Recreation Trails</a:t>
            </a:r>
          </a:p>
          <a:p>
            <a:pPr marL="342900" indent="-342900" algn="just">
              <a:buFont typeface="Arial" panose="020B0604020202020204" pitchFamily="34" charset="0"/>
              <a:buChar char="•"/>
            </a:pPr>
            <a:r>
              <a:rPr lang="en-US" sz="2800" dirty="0"/>
              <a:t>Schools</a:t>
            </a:r>
          </a:p>
          <a:p>
            <a:pPr marL="342900" indent="-342900" algn="just">
              <a:buFont typeface="Arial" panose="020B0604020202020204" pitchFamily="34" charset="0"/>
              <a:buChar char="•"/>
            </a:pPr>
            <a:r>
              <a:rPr lang="en-US" sz="2800" dirty="0"/>
              <a:t>Noise </a:t>
            </a:r>
          </a:p>
          <a:p>
            <a:pPr marL="342900" indent="-342900" algn="just">
              <a:buFont typeface="Arial" panose="020B0604020202020204" pitchFamily="34" charset="0"/>
              <a:buChar char="•"/>
            </a:pPr>
            <a:r>
              <a:rPr lang="en-US" sz="2800" dirty="0"/>
              <a:t>Odor, Air Pollutants, Dust</a:t>
            </a:r>
          </a:p>
          <a:p>
            <a:pPr marL="342900" indent="-342900" algn="just">
              <a:buFont typeface="Arial" panose="020B0604020202020204" pitchFamily="34" charset="0"/>
              <a:buChar char="•"/>
            </a:pPr>
            <a:r>
              <a:rPr lang="en-US" sz="2800" dirty="0"/>
              <a:t>Heavy Truck Traffic, Truck Routes, Safety Hazards</a:t>
            </a:r>
          </a:p>
          <a:p>
            <a:pPr marL="342900" indent="-342900" algn="just">
              <a:buFont typeface="Arial" panose="020B0604020202020204" pitchFamily="34" charset="0"/>
              <a:buChar char="•"/>
            </a:pPr>
            <a:r>
              <a:rPr lang="en-US" sz="2800" dirty="0"/>
              <a:t>Other Hazards</a:t>
            </a:r>
          </a:p>
          <a:p>
            <a:pPr marL="342900" indent="-342900" algn="just">
              <a:buFont typeface="Arial" panose="020B0604020202020204" pitchFamily="34" charset="0"/>
              <a:buChar char="•"/>
            </a:pPr>
            <a:r>
              <a:rPr lang="en-US" sz="2800" dirty="0"/>
              <a:t>Noise, Air Quality, Traffic Studies</a:t>
            </a:r>
          </a:p>
          <a:p>
            <a:pPr marL="342900" indent="-342900" algn="just">
              <a:buFont typeface="Arial" panose="020B0604020202020204" pitchFamily="34" charset="0"/>
              <a:buChar char="•"/>
            </a:pPr>
            <a:endParaRPr lang="en-US" sz="3400" dirty="0">
              <a:solidFill>
                <a:schemeClr val="bg1"/>
              </a:solidFill>
            </a:endParaRPr>
          </a:p>
          <a:p>
            <a:pPr marL="800100" lvl="1" indent="-342900" algn="just">
              <a:buFont typeface="Arial" panose="020B0604020202020204" pitchFamily="34" charset="0"/>
              <a:buChar char="•"/>
            </a:pPr>
            <a:endParaRPr lang="en-US" sz="2800" dirty="0"/>
          </a:p>
          <a:p>
            <a:pPr marL="800100" lvl="1" indent="-342900" algn="just">
              <a:buFont typeface="Arial" panose="020B0604020202020204" pitchFamily="34" charset="0"/>
              <a:buChar char="•"/>
            </a:pPr>
            <a:endParaRPr lang="en-US" sz="3200" dirty="0"/>
          </a:p>
          <a:p>
            <a:pPr algn="just"/>
            <a:endParaRPr lang="en-US" sz="4000" dirty="0"/>
          </a:p>
          <a:p>
            <a:endParaRPr lang="en-US" dirty="0"/>
          </a:p>
        </p:txBody>
      </p:sp>
      <p:sp>
        <p:nvSpPr>
          <p:cNvPr id="4" name="Slide Number Placeholder 3">
            <a:extLst>
              <a:ext uri="{FF2B5EF4-FFF2-40B4-BE49-F238E27FC236}">
                <a16:creationId xmlns:a16="http://schemas.microsoft.com/office/drawing/2014/main" id="{168D41B3-D1E3-454A-9CEE-2A8C9DACC8F9}"/>
              </a:ext>
            </a:extLst>
          </p:cNvPr>
          <p:cNvSpPr>
            <a:spLocks noGrp="1"/>
          </p:cNvSpPr>
          <p:nvPr>
            <p:ph type="sldNum" sz="quarter" idx="12"/>
          </p:nvPr>
        </p:nvSpPr>
        <p:spPr/>
        <p:txBody>
          <a:bodyPr/>
          <a:lstStyle/>
          <a:p>
            <a:fld id="{2CD454F5-B591-4D62-94AA-A49275F5CDFD}" type="slidenum">
              <a:rPr lang="en-US" smtClean="0"/>
              <a:t>18</a:t>
            </a:fld>
            <a:endParaRPr lang="en-US"/>
          </a:p>
        </p:txBody>
      </p:sp>
      <p:pic>
        <p:nvPicPr>
          <p:cNvPr id="11" name="Picture 10">
            <a:extLst>
              <a:ext uri="{FF2B5EF4-FFF2-40B4-BE49-F238E27FC236}">
                <a16:creationId xmlns:a16="http://schemas.microsoft.com/office/drawing/2014/main" id="{6D9BC90B-A905-4D82-8FE5-798AC09C8628}"/>
              </a:ext>
            </a:extLst>
          </p:cNvPr>
          <p:cNvPicPr>
            <a:picLocks noChangeAspect="1"/>
          </p:cNvPicPr>
          <p:nvPr/>
        </p:nvPicPr>
        <p:blipFill rotWithShape="1">
          <a:blip r:embed="rId2">
            <a:extLst>
              <a:ext uri="{28A0092B-C50C-407E-A947-70E740481C1C}">
                <a14:useLocalDpi xmlns:a14="http://schemas.microsoft.com/office/drawing/2010/main" val="0"/>
              </a:ext>
            </a:extLst>
          </a:blip>
          <a:srcRect l="39119" t="7322" r="3489" b="25478"/>
          <a:stretch/>
        </p:blipFill>
        <p:spPr>
          <a:xfrm>
            <a:off x="8768443" y="3411223"/>
            <a:ext cx="2955471" cy="2602139"/>
          </a:xfrm>
          <a:prstGeom prst="rect">
            <a:avLst/>
          </a:prstGeom>
        </p:spPr>
      </p:pic>
      <p:pic>
        <p:nvPicPr>
          <p:cNvPr id="12" name="Picture 11">
            <a:extLst>
              <a:ext uri="{FF2B5EF4-FFF2-40B4-BE49-F238E27FC236}">
                <a16:creationId xmlns:a16="http://schemas.microsoft.com/office/drawing/2014/main" id="{B7B47E9E-072E-4E9A-BF1D-2298BA296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196" y="1852246"/>
            <a:ext cx="3469518" cy="2602138"/>
          </a:xfrm>
          <a:prstGeom prst="rect">
            <a:avLst/>
          </a:prstGeom>
        </p:spPr>
      </p:pic>
    </p:spTree>
    <p:extLst>
      <p:ext uri="{BB962C8B-B14F-4D97-AF65-F5344CB8AC3E}">
        <p14:creationId xmlns:p14="http://schemas.microsoft.com/office/powerpoint/2010/main" val="147744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3447"/>
            <a:ext cx="12192000" cy="1547445"/>
          </a:xfrm>
          <a:solidFill>
            <a:srgbClr val="0070C0"/>
          </a:solidFill>
        </p:spPr>
        <p:txBody>
          <a:bodyPr anchor="ctr">
            <a:noAutofit/>
          </a:bodyPr>
          <a:lstStyle/>
          <a:p>
            <a:r>
              <a:rPr lang="en-US" sz="4000" b="1" dirty="0">
                <a:solidFill>
                  <a:schemeClr val="bg1"/>
                </a:solidFill>
                <a:latin typeface="+mn-lt"/>
              </a:rPr>
              <a:t>Traffic Generation and Effect on</a:t>
            </a:r>
            <a:br>
              <a:rPr lang="en-US" sz="4000" b="1" dirty="0">
                <a:solidFill>
                  <a:schemeClr val="bg1"/>
                </a:solidFill>
                <a:latin typeface="+mn-lt"/>
              </a:rPr>
            </a:br>
            <a:r>
              <a:rPr lang="en-US" sz="4000" b="1" dirty="0">
                <a:solidFill>
                  <a:schemeClr val="bg1"/>
                </a:solidFill>
                <a:latin typeface="+mn-lt"/>
              </a:rPr>
              <a:t>Other Land Uses and on Adequacy of Road in Accommodating Project Traffic</a:t>
            </a:r>
          </a:p>
        </p:txBody>
      </p:sp>
      <p:sp>
        <p:nvSpPr>
          <p:cNvPr id="3" name="Subtitle 2"/>
          <p:cNvSpPr>
            <a:spLocks noGrp="1"/>
          </p:cNvSpPr>
          <p:nvPr>
            <p:ph type="subTitle" idx="1"/>
          </p:nvPr>
        </p:nvSpPr>
        <p:spPr>
          <a:xfrm>
            <a:off x="1101970" y="1758463"/>
            <a:ext cx="9988060" cy="4968014"/>
          </a:xfrm>
        </p:spPr>
        <p:txBody>
          <a:bodyPr>
            <a:normAutofit fontScale="55000" lnSpcReduction="20000"/>
          </a:bodyPr>
          <a:lstStyle/>
          <a:p>
            <a:pPr marL="342900" indent="-342900" algn="just">
              <a:buFont typeface="Arial" panose="020B0604020202020204" pitchFamily="34" charset="0"/>
              <a:buChar char="•"/>
            </a:pPr>
            <a:r>
              <a:rPr lang="en-US" sz="4200" dirty="0"/>
              <a:t>BMTS, NYSDOT, DPW Comments</a:t>
            </a:r>
          </a:p>
          <a:p>
            <a:pPr marL="342900" indent="-342900" algn="just">
              <a:buFont typeface="Arial" panose="020B0604020202020204" pitchFamily="34" charset="0"/>
              <a:buChar char="•"/>
            </a:pPr>
            <a:r>
              <a:rPr lang="en-US" sz="4200" dirty="0"/>
              <a:t>Traffic Impact</a:t>
            </a:r>
          </a:p>
          <a:p>
            <a:pPr marL="342900" indent="-342900" algn="just">
              <a:buFont typeface="Arial" panose="020B0604020202020204" pitchFamily="34" charset="0"/>
              <a:buChar char="•"/>
            </a:pPr>
            <a:r>
              <a:rPr lang="en-US" sz="4200" dirty="0"/>
              <a:t>Site Access</a:t>
            </a:r>
          </a:p>
          <a:p>
            <a:pPr marL="342900" indent="-342900" algn="just">
              <a:buFont typeface="Arial" panose="020B0604020202020204" pitchFamily="34" charset="0"/>
              <a:buChar char="•"/>
            </a:pPr>
            <a:r>
              <a:rPr lang="en-US" sz="4200" dirty="0"/>
              <a:t>Internal Circulation of Site</a:t>
            </a:r>
          </a:p>
          <a:p>
            <a:pPr marL="342900" indent="-342900" algn="just">
              <a:buFont typeface="Arial" panose="020B0604020202020204" pitchFamily="34" charset="0"/>
              <a:buChar char="•"/>
            </a:pPr>
            <a:r>
              <a:rPr lang="en-US" sz="4200" dirty="0"/>
              <a:t>Pedestrian and Bicycle Access</a:t>
            </a:r>
          </a:p>
          <a:p>
            <a:pPr marL="342900" indent="-342900" algn="just">
              <a:buFont typeface="Arial" panose="020B0604020202020204" pitchFamily="34" charset="0"/>
              <a:buChar char="•"/>
            </a:pPr>
            <a:r>
              <a:rPr lang="en-US" sz="4200" dirty="0"/>
              <a:t>Driveway Access and Design</a:t>
            </a:r>
          </a:p>
          <a:p>
            <a:pPr marL="342900" indent="-342900" algn="just">
              <a:buFont typeface="Arial" panose="020B0604020202020204" pitchFamily="34" charset="0"/>
              <a:buChar char="•"/>
            </a:pPr>
            <a:r>
              <a:rPr lang="en-US" sz="4200" dirty="0"/>
              <a:t>NYSDOT Driveway Design Standards</a:t>
            </a:r>
          </a:p>
          <a:p>
            <a:pPr marL="342900" indent="-342900" algn="just">
              <a:buFont typeface="Arial" panose="020B0604020202020204" pitchFamily="34" charset="0"/>
              <a:buChar char="•"/>
            </a:pPr>
            <a:r>
              <a:rPr lang="en-US" sz="4200" dirty="0"/>
              <a:t>Traffic Study</a:t>
            </a:r>
          </a:p>
          <a:p>
            <a:pPr marL="342900" indent="-342900" algn="just">
              <a:buFont typeface="Arial" panose="020B0604020202020204" pitchFamily="34" charset="0"/>
              <a:buChar char="•"/>
            </a:pPr>
            <a:r>
              <a:rPr lang="en-US" sz="4200" dirty="0"/>
              <a:t>Traffic Control Plan</a:t>
            </a:r>
          </a:p>
          <a:p>
            <a:pPr marL="342900" indent="-342900" algn="just">
              <a:buFont typeface="Arial" panose="020B0604020202020204" pitchFamily="34" charset="0"/>
              <a:buChar char="•"/>
            </a:pPr>
            <a:r>
              <a:rPr lang="en-US" sz="4200" dirty="0"/>
              <a:t>Traffic Safety Concerns</a:t>
            </a:r>
          </a:p>
          <a:p>
            <a:pPr marL="342900" indent="-342900" algn="just">
              <a:buFont typeface="Arial" panose="020B0604020202020204" pitchFamily="34" charset="0"/>
              <a:buChar char="•"/>
            </a:pPr>
            <a:r>
              <a:rPr lang="en-US" sz="4200" dirty="0"/>
              <a:t>Adequacy of the road facilities</a:t>
            </a:r>
          </a:p>
          <a:p>
            <a:pPr marL="342900" indent="-342900" algn="just">
              <a:buFont typeface="Arial" panose="020B0604020202020204" pitchFamily="34" charset="0"/>
              <a:buChar char="•"/>
            </a:pPr>
            <a:r>
              <a:rPr lang="en-US" sz="4200" dirty="0"/>
              <a:t>Drainage</a:t>
            </a:r>
          </a:p>
          <a:p>
            <a:pPr marL="342900" indent="-342900" algn="just">
              <a:buFont typeface="Arial" panose="020B0604020202020204" pitchFamily="34" charset="0"/>
              <a:buChar char="•"/>
            </a:pPr>
            <a:r>
              <a:rPr lang="en-US" sz="4200" dirty="0"/>
              <a:t>Highway Driveway and Work Permits</a:t>
            </a:r>
          </a:p>
          <a:p>
            <a:pPr marL="800100" lvl="1" indent="-342900" algn="just">
              <a:buFont typeface="Arial" panose="020B0604020202020204" pitchFamily="34" charset="0"/>
              <a:buChar char="•"/>
            </a:pPr>
            <a:endParaRPr lang="en-US" sz="3200" dirty="0"/>
          </a:p>
          <a:p>
            <a:pPr algn="just"/>
            <a:endParaRPr lang="en-US" sz="4000" dirty="0"/>
          </a:p>
          <a:p>
            <a:endParaRPr lang="en-US" dirty="0"/>
          </a:p>
        </p:txBody>
      </p:sp>
      <p:pic>
        <p:nvPicPr>
          <p:cNvPr id="5" name="Picture 4">
            <a:extLst>
              <a:ext uri="{FF2B5EF4-FFF2-40B4-BE49-F238E27FC236}">
                <a16:creationId xmlns:a16="http://schemas.microsoft.com/office/drawing/2014/main" id="{81927978-8606-4E6A-9A23-D1B089712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281" y="1758463"/>
            <a:ext cx="3546188" cy="2659641"/>
          </a:xfrm>
          <a:prstGeom prst="rect">
            <a:avLst/>
          </a:prstGeom>
        </p:spPr>
      </p:pic>
      <p:pic>
        <p:nvPicPr>
          <p:cNvPr id="7" name="Picture 6">
            <a:extLst>
              <a:ext uri="{FF2B5EF4-FFF2-40B4-BE49-F238E27FC236}">
                <a16:creationId xmlns:a16="http://schemas.microsoft.com/office/drawing/2014/main" id="{F1DC0791-2E29-42A7-83FB-B4EE814BF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297" y="3798329"/>
            <a:ext cx="3546187" cy="2659641"/>
          </a:xfrm>
          <a:prstGeom prst="rect">
            <a:avLst/>
          </a:prstGeom>
        </p:spPr>
      </p:pic>
      <p:sp>
        <p:nvSpPr>
          <p:cNvPr id="4" name="Slide Number Placeholder 3">
            <a:extLst>
              <a:ext uri="{FF2B5EF4-FFF2-40B4-BE49-F238E27FC236}">
                <a16:creationId xmlns:a16="http://schemas.microsoft.com/office/drawing/2014/main" id="{F8D17CAF-C2B2-44F0-8E4A-AD1E7794973A}"/>
              </a:ext>
            </a:extLst>
          </p:cNvPr>
          <p:cNvSpPr>
            <a:spLocks noGrp="1"/>
          </p:cNvSpPr>
          <p:nvPr>
            <p:ph type="sldNum" sz="quarter" idx="12"/>
          </p:nvPr>
        </p:nvSpPr>
        <p:spPr/>
        <p:txBody>
          <a:bodyPr/>
          <a:lstStyle/>
          <a:p>
            <a:fld id="{2CD454F5-B591-4D62-94AA-A49275F5CDFD}" type="slidenum">
              <a:rPr lang="en-US" smtClean="0"/>
              <a:t>19</a:t>
            </a:fld>
            <a:endParaRPr lang="en-US"/>
          </a:p>
        </p:txBody>
      </p:sp>
    </p:spTree>
    <p:extLst>
      <p:ext uri="{BB962C8B-B14F-4D97-AF65-F5344CB8AC3E}">
        <p14:creationId xmlns:p14="http://schemas.microsoft.com/office/powerpoint/2010/main" val="283939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83322"/>
          </a:xfrm>
          <a:solidFill>
            <a:srgbClr val="0070C0"/>
          </a:solidFill>
        </p:spPr>
        <p:txBody>
          <a:bodyPr anchor="ctr">
            <a:noAutofit/>
          </a:bodyPr>
          <a:lstStyle/>
          <a:p>
            <a:r>
              <a:rPr lang="en-US" sz="4800" dirty="0">
                <a:solidFill>
                  <a:schemeClr val="bg1"/>
                </a:solidFill>
                <a:latin typeface="+mn-lt"/>
              </a:rPr>
              <a:t>Tools and Guidance</a:t>
            </a:r>
          </a:p>
        </p:txBody>
      </p:sp>
      <p:sp>
        <p:nvSpPr>
          <p:cNvPr id="3" name="Subtitle 2"/>
          <p:cNvSpPr>
            <a:spLocks noGrp="1"/>
          </p:cNvSpPr>
          <p:nvPr>
            <p:ph type="subTitle" idx="1"/>
          </p:nvPr>
        </p:nvSpPr>
        <p:spPr>
          <a:xfrm>
            <a:off x="890954" y="1636295"/>
            <a:ext cx="10621108" cy="4507831"/>
          </a:xfrm>
        </p:spPr>
        <p:txBody>
          <a:bodyPr>
            <a:normAutofit/>
          </a:bodyPr>
          <a:lstStyle/>
          <a:p>
            <a:pPr marL="457200" indent="-457200" algn="just">
              <a:buFont typeface="Arial" panose="020B0604020202020204" pitchFamily="34" charset="0"/>
              <a:buChar char="•"/>
            </a:pPr>
            <a:r>
              <a:rPr lang="en-US" sz="2800" b="1" dirty="0"/>
              <a:t>Broome County Planning Department 239 Review webpage:</a:t>
            </a:r>
          </a:p>
          <a:p>
            <a:pPr marL="914400" lvl="1" indent="-457200" algn="just">
              <a:buFont typeface="Wingdings" panose="05000000000000000000" pitchFamily="2" charset="2"/>
              <a:buChar char="§"/>
            </a:pPr>
            <a:endParaRPr lang="en-US" sz="2400" b="1" dirty="0"/>
          </a:p>
          <a:p>
            <a:pPr marL="914400" lvl="1" indent="-457200" algn="just">
              <a:buFont typeface="Wingdings" panose="05000000000000000000" pitchFamily="2" charset="2"/>
              <a:buChar char="§"/>
            </a:pPr>
            <a:r>
              <a:rPr lang="en-US" sz="2400" dirty="0"/>
              <a:t>GMU §239-l, -m, -n, -</a:t>
            </a:r>
            <a:r>
              <a:rPr lang="en-US" sz="2400" dirty="0" err="1"/>
              <a:t>nn</a:t>
            </a:r>
            <a:endParaRPr lang="en-US" sz="2400" dirty="0"/>
          </a:p>
          <a:p>
            <a:pPr marL="914400" lvl="1" indent="-457200" algn="just">
              <a:buFont typeface="Wingdings" panose="05000000000000000000" pitchFamily="2" charset="2"/>
              <a:buChar char="§"/>
            </a:pPr>
            <a:r>
              <a:rPr lang="en-US" sz="2400" dirty="0"/>
              <a:t>Broome County Guide to 239 Review Process in Broome County</a:t>
            </a:r>
          </a:p>
          <a:p>
            <a:pPr marL="914400" lvl="1" indent="-457200" algn="just">
              <a:buFont typeface="Wingdings" panose="05000000000000000000" pitchFamily="2" charset="2"/>
              <a:buChar char="§"/>
            </a:pPr>
            <a:r>
              <a:rPr lang="en-US" sz="2400" dirty="0"/>
              <a:t>239 Review Submission Form – Fillable Form</a:t>
            </a:r>
          </a:p>
          <a:p>
            <a:pPr marL="914400" lvl="1" indent="-457200" algn="just">
              <a:buFont typeface="Wingdings" panose="05000000000000000000" pitchFamily="2" charset="2"/>
              <a:buChar char="§"/>
            </a:pPr>
            <a:r>
              <a:rPr lang="en-US" sz="2400" dirty="0"/>
              <a:t>Go to: </a:t>
            </a:r>
            <a:r>
              <a:rPr lang="en-US" sz="2400" b="1" dirty="0">
                <a:solidFill>
                  <a:srgbClr val="0563C1"/>
                </a:solidFill>
                <a:hlinkClick r:id="rId2">
                  <a:extLst>
                    <a:ext uri="{A12FA001-AC4F-418D-AE19-62706E023703}">
                      <ahyp:hlinkClr xmlns:ahyp="http://schemas.microsoft.com/office/drawing/2018/hyperlinkcolor" val="tx"/>
                    </a:ext>
                  </a:extLst>
                </a:hlinkClick>
              </a:rPr>
              <a:t>https://www.gobroomecounty.com/landuse239reviews</a:t>
            </a:r>
            <a:endParaRPr lang="en-US" sz="2400" b="1" dirty="0"/>
          </a:p>
          <a:p>
            <a:pPr lvl="1" algn="just"/>
            <a:endParaRPr lang="en-US" b="1" dirty="0"/>
          </a:p>
          <a:p>
            <a:pPr marL="342900" indent="-342900" algn="just">
              <a:buFont typeface="Arial" panose="020B0604020202020204" pitchFamily="34" charset="0"/>
              <a:buChar char="•"/>
            </a:pPr>
            <a:r>
              <a:rPr lang="en-US" b="1" dirty="0"/>
              <a:t>New York State Department of State</a:t>
            </a:r>
          </a:p>
          <a:p>
            <a:pPr algn="just"/>
            <a:endParaRPr lang="en-US" b="1" dirty="0"/>
          </a:p>
          <a:p>
            <a:pPr marL="342900" indent="-342900" algn="just">
              <a:buFont typeface="Arial" panose="020B0604020202020204" pitchFamily="34" charset="0"/>
              <a:buChar char="•"/>
            </a:pPr>
            <a:r>
              <a:rPr lang="en-US" b="1" dirty="0"/>
              <a:t>Presentation slides:   </a:t>
            </a:r>
            <a:r>
              <a:rPr lang="en-US" b="1" dirty="0">
                <a:hlinkClick r:id="rId3"/>
              </a:rPr>
              <a:t>https://gobroomecounty.com/municipaltrainingfallseries</a:t>
            </a:r>
            <a:endParaRPr lang="en-US" b="1" dirty="0"/>
          </a:p>
          <a:p>
            <a:pPr marL="342900" indent="-342900" algn="just">
              <a:buFont typeface="Arial" panose="020B0604020202020204" pitchFamily="34" charset="0"/>
              <a:buChar char="•"/>
            </a:pPr>
            <a:endParaRPr lang="en-US" b="1" dirty="0"/>
          </a:p>
          <a:p>
            <a:pPr marL="342900" indent="-342900" algn="just">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09627219-A642-4376-94DB-CCDEF32B06B2}"/>
              </a:ext>
            </a:extLst>
          </p:cNvPr>
          <p:cNvSpPr>
            <a:spLocks noGrp="1"/>
          </p:cNvSpPr>
          <p:nvPr>
            <p:ph type="sldNum" sz="quarter" idx="12"/>
          </p:nvPr>
        </p:nvSpPr>
        <p:spPr/>
        <p:txBody>
          <a:bodyPr/>
          <a:lstStyle/>
          <a:p>
            <a:fld id="{2CD454F5-B591-4D62-94AA-A49275F5CDFD}" type="slidenum">
              <a:rPr lang="en-US" smtClean="0"/>
              <a:t>2</a:t>
            </a:fld>
            <a:endParaRPr lang="en-US"/>
          </a:p>
        </p:txBody>
      </p:sp>
    </p:spTree>
    <p:extLst>
      <p:ext uri="{BB962C8B-B14F-4D97-AF65-F5344CB8AC3E}">
        <p14:creationId xmlns:p14="http://schemas.microsoft.com/office/powerpoint/2010/main" val="277116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F44-2BA6-4CEA-BBE0-817A1C131940}"/>
              </a:ext>
            </a:extLst>
          </p:cNvPr>
          <p:cNvSpPr>
            <a:spLocks noGrp="1"/>
          </p:cNvSpPr>
          <p:nvPr>
            <p:ph type="title"/>
          </p:nvPr>
        </p:nvSpPr>
        <p:spPr>
          <a:xfrm>
            <a:off x="0" y="0"/>
            <a:ext cx="12192000" cy="1475875"/>
          </a:xfrm>
          <a:solidFill>
            <a:srgbClr val="0070C0"/>
          </a:solidFill>
        </p:spPr>
        <p:txBody>
          <a:bodyPr>
            <a:normAutofit/>
          </a:bodyPr>
          <a:lstStyle/>
          <a:p>
            <a:pPr algn="ctr"/>
            <a:r>
              <a:rPr lang="en-US" b="1" dirty="0">
                <a:solidFill>
                  <a:schemeClr val="bg1"/>
                </a:solidFill>
                <a:latin typeface="+mn-lt"/>
              </a:rPr>
              <a:t>Binghamton Metropolitan Transportation Study (BMTS)</a:t>
            </a:r>
          </a:p>
        </p:txBody>
      </p:sp>
      <p:sp>
        <p:nvSpPr>
          <p:cNvPr id="3" name="Content Placeholder 2">
            <a:extLst>
              <a:ext uri="{FF2B5EF4-FFF2-40B4-BE49-F238E27FC236}">
                <a16:creationId xmlns:a16="http://schemas.microsoft.com/office/drawing/2014/main" id="{0A6F8989-0CCF-4E1C-9FE8-153128825440}"/>
              </a:ext>
            </a:extLst>
          </p:cNvPr>
          <p:cNvSpPr>
            <a:spLocks noGrp="1"/>
          </p:cNvSpPr>
          <p:nvPr>
            <p:ph idx="1"/>
          </p:nvPr>
        </p:nvSpPr>
        <p:spPr>
          <a:xfrm>
            <a:off x="838200" y="1636041"/>
            <a:ext cx="10515600" cy="4540921"/>
          </a:xfrm>
        </p:spPr>
        <p:txBody>
          <a:bodyPr>
            <a:normAutofit fontScale="92500" lnSpcReduction="10000"/>
          </a:bodyPr>
          <a:lstStyle/>
          <a:p>
            <a:pPr marL="342900" indent="-342900" algn="just"/>
            <a:r>
              <a:rPr lang="en-US" sz="3200" dirty="0"/>
              <a:t>Traffic Impact</a:t>
            </a:r>
          </a:p>
          <a:p>
            <a:pPr marL="342900" indent="-342900" algn="just"/>
            <a:r>
              <a:rPr lang="en-US" sz="3200" dirty="0"/>
              <a:t>Site Access</a:t>
            </a:r>
          </a:p>
          <a:p>
            <a:pPr marL="342900" indent="-342900" algn="just"/>
            <a:r>
              <a:rPr lang="en-US" sz="3200" dirty="0"/>
              <a:t>Internal Circulation of Site</a:t>
            </a:r>
          </a:p>
          <a:p>
            <a:pPr marL="342900" indent="-342900" algn="just"/>
            <a:r>
              <a:rPr lang="en-US" sz="3200" dirty="0"/>
              <a:t>Pedestrian and Bicycle Access</a:t>
            </a:r>
          </a:p>
          <a:p>
            <a:pPr marL="0" indent="0">
              <a:buNone/>
            </a:pPr>
            <a:endParaRPr lang="en-US" sz="3200" dirty="0"/>
          </a:p>
          <a:p>
            <a:pPr marL="0" indent="0">
              <a:buNone/>
            </a:pPr>
            <a:r>
              <a:rPr lang="en-US" sz="3200" dirty="0"/>
              <a:t>Contact:	</a:t>
            </a:r>
            <a:r>
              <a:rPr lang="en-US" sz="3200" b="1" dirty="0"/>
              <a:t>Jennifer Yonkoski, PTP</a:t>
            </a:r>
          </a:p>
          <a:p>
            <a:pPr marL="0" indent="0">
              <a:buNone/>
            </a:pPr>
            <a:r>
              <a:rPr lang="en-US" sz="3200" b="1" i="1" dirty="0"/>
              <a:t>		</a:t>
            </a:r>
            <a:r>
              <a:rPr lang="en-US" sz="3200" i="1" dirty="0"/>
              <a:t>Executive Director</a:t>
            </a:r>
          </a:p>
          <a:p>
            <a:pPr marL="0" indent="0">
              <a:buNone/>
            </a:pPr>
            <a:r>
              <a:rPr lang="en-US" sz="3200" i="1" dirty="0"/>
              <a:t>		</a:t>
            </a:r>
            <a:r>
              <a:rPr lang="en-US" sz="3200" dirty="0"/>
              <a:t>Binghamton Metropolitan Transportation Study</a:t>
            </a:r>
          </a:p>
          <a:p>
            <a:pPr marL="0" indent="0">
              <a:buNone/>
            </a:pPr>
            <a:r>
              <a:rPr lang="en-US" sz="3200" dirty="0"/>
              <a:t>		(607) 778-2443 | BMTSonline.com</a:t>
            </a:r>
          </a:p>
          <a:p>
            <a:endParaRPr lang="en-US" dirty="0"/>
          </a:p>
        </p:txBody>
      </p:sp>
      <p:pic>
        <p:nvPicPr>
          <p:cNvPr id="5" name="Picture 4">
            <a:extLst>
              <a:ext uri="{FF2B5EF4-FFF2-40B4-BE49-F238E27FC236}">
                <a16:creationId xmlns:a16="http://schemas.microsoft.com/office/drawing/2014/main" id="{5ED41123-AFDE-4937-A8DE-97FD1B017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8696" y="1636041"/>
            <a:ext cx="1975104" cy="738441"/>
          </a:xfrm>
          <a:prstGeom prst="rect">
            <a:avLst/>
          </a:prstGeom>
        </p:spPr>
      </p:pic>
      <p:sp>
        <p:nvSpPr>
          <p:cNvPr id="4" name="Slide Number Placeholder 3">
            <a:extLst>
              <a:ext uri="{FF2B5EF4-FFF2-40B4-BE49-F238E27FC236}">
                <a16:creationId xmlns:a16="http://schemas.microsoft.com/office/drawing/2014/main" id="{AF7609A2-6D16-4CE1-AF33-4E1CA79FB6B2}"/>
              </a:ext>
            </a:extLst>
          </p:cNvPr>
          <p:cNvSpPr>
            <a:spLocks noGrp="1"/>
          </p:cNvSpPr>
          <p:nvPr>
            <p:ph type="sldNum" sz="quarter" idx="12"/>
          </p:nvPr>
        </p:nvSpPr>
        <p:spPr/>
        <p:txBody>
          <a:bodyPr/>
          <a:lstStyle/>
          <a:p>
            <a:fld id="{2CD454F5-B591-4D62-94AA-A49275F5CDFD}" type="slidenum">
              <a:rPr lang="en-US" smtClean="0"/>
              <a:t>20</a:t>
            </a:fld>
            <a:endParaRPr lang="en-US" dirty="0"/>
          </a:p>
        </p:txBody>
      </p:sp>
    </p:spTree>
    <p:extLst>
      <p:ext uri="{BB962C8B-B14F-4D97-AF65-F5344CB8AC3E}">
        <p14:creationId xmlns:p14="http://schemas.microsoft.com/office/powerpoint/2010/main" val="20535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F44-2BA6-4CEA-BBE0-817A1C131940}"/>
              </a:ext>
            </a:extLst>
          </p:cNvPr>
          <p:cNvSpPr>
            <a:spLocks noGrp="1"/>
          </p:cNvSpPr>
          <p:nvPr>
            <p:ph type="title"/>
          </p:nvPr>
        </p:nvSpPr>
        <p:spPr>
          <a:xfrm>
            <a:off x="0" y="0"/>
            <a:ext cx="12192000" cy="1570892"/>
          </a:xfrm>
          <a:solidFill>
            <a:srgbClr val="0070C0"/>
          </a:solidFill>
        </p:spPr>
        <p:txBody>
          <a:bodyPr>
            <a:normAutofit/>
          </a:bodyPr>
          <a:lstStyle/>
          <a:p>
            <a:pPr algn="ctr"/>
            <a:r>
              <a:rPr lang="en-US" b="1" dirty="0">
                <a:solidFill>
                  <a:schemeClr val="bg1"/>
                </a:solidFill>
                <a:latin typeface="+mn-lt"/>
              </a:rPr>
              <a:t>New York State Department of Transportation (NYSDOT)</a:t>
            </a:r>
          </a:p>
        </p:txBody>
      </p:sp>
      <p:sp>
        <p:nvSpPr>
          <p:cNvPr id="3" name="Content Placeholder 2">
            <a:extLst>
              <a:ext uri="{FF2B5EF4-FFF2-40B4-BE49-F238E27FC236}">
                <a16:creationId xmlns:a16="http://schemas.microsoft.com/office/drawing/2014/main" id="{0A6F8989-0CCF-4E1C-9FE8-153128825440}"/>
              </a:ext>
            </a:extLst>
          </p:cNvPr>
          <p:cNvSpPr>
            <a:spLocks noGrp="1"/>
          </p:cNvSpPr>
          <p:nvPr>
            <p:ph idx="1"/>
          </p:nvPr>
        </p:nvSpPr>
        <p:spPr>
          <a:xfrm>
            <a:off x="838200" y="1570892"/>
            <a:ext cx="10515600" cy="4921983"/>
          </a:xfrm>
        </p:spPr>
        <p:txBody>
          <a:bodyPr>
            <a:normAutofit/>
          </a:bodyPr>
          <a:lstStyle/>
          <a:p>
            <a:pPr lvl="0"/>
            <a:endParaRPr lang="en-US" dirty="0"/>
          </a:p>
          <a:p>
            <a:pPr lvl="0"/>
            <a:r>
              <a:rPr lang="en-US" b="1" dirty="0">
                <a:effectLst/>
                <a:ea typeface="Calibri" panose="020F0502020204030204" pitchFamily="34" charset="0"/>
              </a:rPr>
              <a:t>NYSDOT Region 9 Site Plan Committee</a:t>
            </a:r>
          </a:p>
          <a:p>
            <a:pPr marL="0" lvl="0" indent="0">
              <a:buNone/>
            </a:pPr>
            <a:endParaRPr lang="en-US" b="1" dirty="0">
              <a:effectLst/>
              <a:ea typeface="Calibri" panose="020F0502020204030204" pitchFamily="34" charset="0"/>
            </a:endParaRPr>
          </a:p>
          <a:p>
            <a:pPr lvl="0"/>
            <a:r>
              <a:rPr lang="en-US" b="1" dirty="0">
                <a:effectLst/>
                <a:ea typeface="Calibri" panose="020F0502020204030204" pitchFamily="34" charset="0"/>
              </a:rPr>
              <a:t>NYSDOT Highway Work Permit requirements and review process</a:t>
            </a:r>
          </a:p>
          <a:p>
            <a:pPr marL="0" lvl="0" indent="0">
              <a:buNone/>
            </a:pPr>
            <a:endParaRPr lang="en-US" b="1" dirty="0"/>
          </a:p>
          <a:p>
            <a:pPr lvl="0"/>
            <a:r>
              <a:rPr lang="en-US" b="1" dirty="0"/>
              <a:t>Projects located off State highway system with traffic or other impacts</a:t>
            </a:r>
          </a:p>
          <a:p>
            <a:pPr marL="0" indent="0">
              <a:buNone/>
            </a:pPr>
            <a:endParaRPr lang="en-US" b="1" dirty="0"/>
          </a:p>
          <a:p>
            <a:pPr marL="0" indent="0">
              <a:buNone/>
            </a:pPr>
            <a:endParaRPr lang="en-US" b="1" dirty="0"/>
          </a:p>
          <a:p>
            <a:endParaRPr lang="en-US" dirty="0"/>
          </a:p>
        </p:txBody>
      </p:sp>
      <p:pic>
        <p:nvPicPr>
          <p:cNvPr id="5" name="Picture 4">
            <a:extLst>
              <a:ext uri="{FF2B5EF4-FFF2-40B4-BE49-F238E27FC236}">
                <a16:creationId xmlns:a16="http://schemas.microsoft.com/office/drawing/2014/main" id="{CCC0A34A-AEFB-43C3-94D6-F00BBA24E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880" y="1825625"/>
            <a:ext cx="2773920" cy="541067"/>
          </a:xfrm>
          <a:prstGeom prst="rect">
            <a:avLst/>
          </a:prstGeom>
        </p:spPr>
      </p:pic>
      <p:sp>
        <p:nvSpPr>
          <p:cNvPr id="4" name="Slide Number Placeholder 3">
            <a:extLst>
              <a:ext uri="{FF2B5EF4-FFF2-40B4-BE49-F238E27FC236}">
                <a16:creationId xmlns:a16="http://schemas.microsoft.com/office/drawing/2014/main" id="{2634A9BE-00E4-4EFF-A1E0-F60F35F1BD96}"/>
              </a:ext>
            </a:extLst>
          </p:cNvPr>
          <p:cNvSpPr>
            <a:spLocks noGrp="1"/>
          </p:cNvSpPr>
          <p:nvPr>
            <p:ph type="sldNum" sz="quarter" idx="12"/>
          </p:nvPr>
        </p:nvSpPr>
        <p:spPr/>
        <p:txBody>
          <a:bodyPr/>
          <a:lstStyle/>
          <a:p>
            <a:fld id="{2CD454F5-B591-4D62-94AA-A49275F5CDFD}" type="slidenum">
              <a:rPr lang="en-US" smtClean="0"/>
              <a:t>21</a:t>
            </a:fld>
            <a:endParaRPr lang="en-US"/>
          </a:p>
        </p:txBody>
      </p:sp>
    </p:spTree>
    <p:extLst>
      <p:ext uri="{BB962C8B-B14F-4D97-AF65-F5344CB8AC3E}">
        <p14:creationId xmlns:p14="http://schemas.microsoft.com/office/powerpoint/2010/main" val="89516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F44-2BA6-4CEA-BBE0-817A1C131940}"/>
              </a:ext>
            </a:extLst>
          </p:cNvPr>
          <p:cNvSpPr>
            <a:spLocks noGrp="1"/>
          </p:cNvSpPr>
          <p:nvPr>
            <p:ph type="title"/>
          </p:nvPr>
        </p:nvSpPr>
        <p:spPr>
          <a:xfrm>
            <a:off x="0" y="0"/>
            <a:ext cx="12192000" cy="1570892"/>
          </a:xfrm>
          <a:solidFill>
            <a:srgbClr val="0070C0"/>
          </a:solidFill>
        </p:spPr>
        <p:txBody>
          <a:bodyPr>
            <a:normAutofit/>
          </a:bodyPr>
          <a:lstStyle/>
          <a:p>
            <a:pPr algn="ctr"/>
            <a:r>
              <a:rPr lang="en-US" b="1" dirty="0">
                <a:solidFill>
                  <a:schemeClr val="bg1"/>
                </a:solidFill>
                <a:latin typeface="+mn-lt"/>
              </a:rPr>
              <a:t>NYSDOT Region 9 Site Plan Committee</a:t>
            </a:r>
          </a:p>
        </p:txBody>
      </p:sp>
      <p:sp>
        <p:nvSpPr>
          <p:cNvPr id="3" name="Content Placeholder 2">
            <a:extLst>
              <a:ext uri="{FF2B5EF4-FFF2-40B4-BE49-F238E27FC236}">
                <a16:creationId xmlns:a16="http://schemas.microsoft.com/office/drawing/2014/main" id="{0A6F8989-0CCF-4E1C-9FE8-153128825440}"/>
              </a:ext>
            </a:extLst>
          </p:cNvPr>
          <p:cNvSpPr>
            <a:spLocks noGrp="1"/>
          </p:cNvSpPr>
          <p:nvPr>
            <p:ph idx="1"/>
          </p:nvPr>
        </p:nvSpPr>
        <p:spPr>
          <a:xfrm>
            <a:off x="838200" y="1570892"/>
            <a:ext cx="10515600" cy="4921983"/>
          </a:xfrm>
        </p:spPr>
        <p:txBody>
          <a:bodyPr>
            <a:normAutofit fontScale="92500" lnSpcReduction="20000"/>
          </a:bodyPr>
          <a:lstStyle/>
          <a:p>
            <a:pPr lvl="0"/>
            <a:endParaRPr lang="en-US" dirty="0"/>
          </a:p>
          <a:p>
            <a:pPr lvl="0"/>
            <a:endParaRPr lang="en-US" sz="2000" b="1" dirty="0">
              <a:effectLst/>
              <a:ea typeface="Calibri" panose="020F0502020204030204" pitchFamily="34" charset="0"/>
            </a:endParaRPr>
          </a:p>
          <a:p>
            <a:pPr lvl="0"/>
            <a:endParaRPr lang="en-US" sz="2000" b="1" dirty="0"/>
          </a:p>
          <a:p>
            <a:pPr algn="just"/>
            <a:r>
              <a:rPr lang="en-US" sz="1900" dirty="0">
                <a:effectLst/>
                <a:ea typeface="Calibri" panose="020F0502020204030204" pitchFamily="34" charset="0"/>
              </a:rPr>
              <a:t>NYSDOT Region 9 has organized an </a:t>
            </a:r>
            <a:r>
              <a:rPr lang="en-US" sz="1900" b="1" dirty="0">
                <a:effectLst/>
                <a:ea typeface="Calibri" panose="020F0502020204030204" pitchFamily="34" charset="0"/>
              </a:rPr>
              <a:t>advisory committee to conduct preliminary reviews of 239 referrals</a:t>
            </a:r>
            <a:r>
              <a:rPr lang="en-US" sz="1900" dirty="0">
                <a:effectLst/>
                <a:ea typeface="Calibri" panose="020F0502020204030204" pitchFamily="34" charset="0"/>
              </a:rPr>
              <a:t> and provide </a:t>
            </a:r>
            <a:r>
              <a:rPr lang="en-US" sz="1900" b="1" dirty="0">
                <a:effectLst/>
                <a:ea typeface="Calibri" panose="020F0502020204030204" pitchFamily="34" charset="0"/>
              </a:rPr>
              <a:t>information on anticipated NYSDOT requirements for these proposals</a:t>
            </a:r>
            <a:r>
              <a:rPr lang="en-US" sz="1900" dirty="0">
                <a:effectLst/>
                <a:ea typeface="Calibri" panose="020F0502020204030204" pitchFamily="34" charset="0"/>
              </a:rPr>
              <a:t>.</a:t>
            </a:r>
          </a:p>
          <a:p>
            <a:pPr algn="just"/>
            <a:r>
              <a:rPr lang="en-US" sz="1900" dirty="0">
                <a:effectLst/>
                <a:ea typeface="Calibri" panose="020F0502020204030204" pitchFamily="34" charset="0"/>
              </a:rPr>
              <a:t>The committee consists of </a:t>
            </a:r>
            <a:r>
              <a:rPr lang="en-US" sz="1900" b="1" dirty="0">
                <a:effectLst/>
                <a:ea typeface="Calibri" panose="020F0502020204030204" pitchFamily="34" charset="0"/>
              </a:rPr>
              <a:t>representatives from all functional groups within the Regional Office</a:t>
            </a:r>
            <a:r>
              <a:rPr lang="en-US" sz="1900" dirty="0">
                <a:effectLst/>
                <a:ea typeface="Calibri" panose="020F0502020204030204" pitchFamily="34" charset="0"/>
              </a:rPr>
              <a:t>, and is currently </a:t>
            </a:r>
            <a:r>
              <a:rPr lang="en-US" sz="1900" b="1" dirty="0">
                <a:effectLst/>
                <a:ea typeface="Calibri" panose="020F0502020204030204" pitchFamily="34" charset="0"/>
              </a:rPr>
              <a:t>chaired by the Regional Traffic Engineer</a:t>
            </a:r>
            <a:r>
              <a:rPr lang="en-US" sz="1900" dirty="0">
                <a:effectLst/>
                <a:ea typeface="Calibri" panose="020F0502020204030204" pitchFamily="34" charset="0"/>
              </a:rPr>
              <a:t>, who will issue </a:t>
            </a:r>
            <a:r>
              <a:rPr lang="en-US" sz="1900" b="1" dirty="0">
                <a:effectLst/>
                <a:ea typeface="Calibri" panose="020F0502020204030204" pitchFamily="34" charset="0"/>
              </a:rPr>
              <a:t>agency responses back to the County Planning Agency</a:t>
            </a:r>
            <a:r>
              <a:rPr lang="en-US" sz="1900" dirty="0">
                <a:effectLst/>
                <a:ea typeface="Calibri" panose="020F0502020204030204" pitchFamily="34" charset="0"/>
              </a:rPr>
              <a:t>.</a:t>
            </a:r>
          </a:p>
          <a:p>
            <a:pPr algn="just"/>
            <a:r>
              <a:rPr lang="en-US" sz="1900" dirty="0">
                <a:effectLst/>
                <a:ea typeface="Calibri" panose="020F0502020204030204" pitchFamily="34" charset="0"/>
              </a:rPr>
              <a:t>These </a:t>
            </a:r>
            <a:r>
              <a:rPr lang="en-US" sz="1900" b="1" dirty="0">
                <a:effectLst/>
                <a:ea typeface="Calibri" panose="020F0502020204030204" pitchFamily="34" charset="0"/>
              </a:rPr>
              <a:t>responses will notify the municipalities of requirements </a:t>
            </a:r>
            <a:r>
              <a:rPr lang="en-US" sz="1900" dirty="0">
                <a:effectLst/>
                <a:ea typeface="Calibri" panose="020F0502020204030204" pitchFamily="34" charset="0"/>
              </a:rPr>
              <a:t>that will apply for each proposal, such as </a:t>
            </a:r>
            <a:r>
              <a:rPr lang="en-US" sz="1900" b="1" dirty="0">
                <a:effectLst/>
                <a:ea typeface="Calibri" panose="020F0502020204030204" pitchFamily="34" charset="0"/>
              </a:rPr>
              <a:t>NYSDOT approval of Highway Work Permits, Traffic Impact Studies, and Drainage Studies</a:t>
            </a:r>
            <a:r>
              <a:rPr lang="en-US" sz="1900" dirty="0">
                <a:effectLst/>
                <a:ea typeface="Calibri" panose="020F0502020204030204" pitchFamily="34" charset="0"/>
              </a:rPr>
              <a:t>, and any additional provisions that may apply.</a:t>
            </a:r>
          </a:p>
          <a:p>
            <a:pPr algn="just"/>
            <a:r>
              <a:rPr lang="en-US" sz="1900" dirty="0">
                <a:effectLst/>
                <a:ea typeface="Calibri" panose="020F0502020204030204" pitchFamily="34" charset="0"/>
              </a:rPr>
              <a:t>Site Plan Committee review as part of the 239 process is </a:t>
            </a:r>
            <a:r>
              <a:rPr lang="en-US" sz="1900" b="1" dirty="0">
                <a:effectLst/>
                <a:ea typeface="Calibri" panose="020F0502020204030204" pitchFamily="34" charset="0"/>
              </a:rPr>
              <a:t>conducted prior to permit applications or other more detailed reviews</a:t>
            </a:r>
            <a:r>
              <a:rPr lang="en-US" sz="1900" dirty="0">
                <a:effectLst/>
                <a:ea typeface="Calibri" panose="020F0502020204030204" pitchFamily="34" charset="0"/>
              </a:rPr>
              <a:t>.</a:t>
            </a:r>
          </a:p>
          <a:p>
            <a:pPr lvl="0"/>
            <a:r>
              <a:rPr lang="en-US" sz="1900" b="1" dirty="0"/>
              <a:t>Regional contact for the Site Plan Committee:</a:t>
            </a:r>
          </a:p>
          <a:p>
            <a:pPr marL="0" indent="0">
              <a:buNone/>
            </a:pPr>
            <a:r>
              <a:rPr lang="en-US" sz="1900" dirty="0"/>
              <a:t>		</a:t>
            </a:r>
            <a:r>
              <a:rPr lang="en-US" sz="1900" b="1" dirty="0"/>
              <a:t>Sean Murphy</a:t>
            </a:r>
            <a:r>
              <a:rPr lang="en-US" sz="1900" dirty="0"/>
              <a:t>, </a:t>
            </a:r>
            <a:r>
              <a:rPr lang="en-US" sz="1900" i="1" dirty="0"/>
              <a:t>Regional Site Plan Review Coordinator</a:t>
            </a:r>
          </a:p>
          <a:p>
            <a:pPr marL="0" indent="0">
              <a:buNone/>
            </a:pPr>
            <a:r>
              <a:rPr lang="en-US" sz="1900" dirty="0"/>
              <a:t>		New York State Department of Transportation, Region 9</a:t>
            </a:r>
            <a:r>
              <a:rPr lang="en-US" sz="1900" b="1" dirty="0"/>
              <a:t> </a:t>
            </a:r>
            <a:endParaRPr lang="en-US" sz="1900" dirty="0"/>
          </a:p>
          <a:p>
            <a:pPr marL="0" indent="0">
              <a:buNone/>
            </a:pPr>
            <a:r>
              <a:rPr lang="en-US" sz="1900" dirty="0"/>
              <a:t>		(607) 772-7335 | </a:t>
            </a:r>
            <a:r>
              <a:rPr lang="en-US" sz="1900" u="sng" dirty="0">
                <a:hlinkClick r:id="rId2"/>
              </a:rPr>
              <a:t>Sean.Murphy@dot.ny.gov</a:t>
            </a:r>
            <a:r>
              <a:rPr lang="en-US" sz="1900" dirty="0"/>
              <a:t> | </a:t>
            </a:r>
            <a:r>
              <a:rPr lang="en-US" sz="1900" u="sng" dirty="0">
                <a:hlinkClick r:id="rId3"/>
              </a:rPr>
              <a:t>www.dot.ny.gov</a:t>
            </a:r>
            <a:endParaRPr lang="en-US" sz="1900" u="sng" dirty="0"/>
          </a:p>
          <a:p>
            <a:pPr marL="0" indent="0">
              <a:buNone/>
            </a:pPr>
            <a:endParaRPr lang="en-US" b="1" dirty="0"/>
          </a:p>
          <a:p>
            <a:pPr marL="0" indent="0">
              <a:buNone/>
            </a:pPr>
            <a:endParaRPr lang="en-US" b="1" dirty="0"/>
          </a:p>
          <a:p>
            <a:endParaRPr lang="en-US" dirty="0"/>
          </a:p>
        </p:txBody>
      </p:sp>
      <p:pic>
        <p:nvPicPr>
          <p:cNvPr id="5" name="Picture 4">
            <a:extLst>
              <a:ext uri="{FF2B5EF4-FFF2-40B4-BE49-F238E27FC236}">
                <a16:creationId xmlns:a16="http://schemas.microsoft.com/office/drawing/2014/main" id="{CCC0A34A-AEFB-43C3-94D6-F00BBA24E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880" y="1825625"/>
            <a:ext cx="2773920" cy="541067"/>
          </a:xfrm>
          <a:prstGeom prst="rect">
            <a:avLst/>
          </a:prstGeom>
        </p:spPr>
      </p:pic>
      <p:sp>
        <p:nvSpPr>
          <p:cNvPr id="4" name="Slide Number Placeholder 3">
            <a:extLst>
              <a:ext uri="{FF2B5EF4-FFF2-40B4-BE49-F238E27FC236}">
                <a16:creationId xmlns:a16="http://schemas.microsoft.com/office/drawing/2014/main" id="{2634A9BE-00E4-4EFF-A1E0-F60F35F1BD96}"/>
              </a:ext>
            </a:extLst>
          </p:cNvPr>
          <p:cNvSpPr>
            <a:spLocks noGrp="1"/>
          </p:cNvSpPr>
          <p:nvPr>
            <p:ph type="sldNum" sz="quarter" idx="12"/>
          </p:nvPr>
        </p:nvSpPr>
        <p:spPr/>
        <p:txBody>
          <a:bodyPr/>
          <a:lstStyle/>
          <a:p>
            <a:fld id="{2CD454F5-B591-4D62-94AA-A49275F5CDFD}" type="slidenum">
              <a:rPr lang="en-US" smtClean="0"/>
              <a:t>22</a:t>
            </a:fld>
            <a:endParaRPr lang="en-US"/>
          </a:p>
        </p:txBody>
      </p:sp>
    </p:spTree>
    <p:extLst>
      <p:ext uri="{BB962C8B-B14F-4D97-AF65-F5344CB8AC3E}">
        <p14:creationId xmlns:p14="http://schemas.microsoft.com/office/powerpoint/2010/main" val="198605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F44-2BA6-4CEA-BBE0-817A1C131940}"/>
              </a:ext>
            </a:extLst>
          </p:cNvPr>
          <p:cNvSpPr>
            <a:spLocks noGrp="1"/>
          </p:cNvSpPr>
          <p:nvPr>
            <p:ph type="title"/>
          </p:nvPr>
        </p:nvSpPr>
        <p:spPr>
          <a:xfrm>
            <a:off x="0" y="0"/>
            <a:ext cx="12192000" cy="1570892"/>
          </a:xfrm>
          <a:solidFill>
            <a:srgbClr val="0070C0"/>
          </a:solidFill>
        </p:spPr>
        <p:txBody>
          <a:bodyPr>
            <a:normAutofit/>
          </a:bodyPr>
          <a:lstStyle/>
          <a:p>
            <a:pPr algn="ctr"/>
            <a:r>
              <a:rPr lang="en-US" b="1" dirty="0">
                <a:solidFill>
                  <a:schemeClr val="bg1"/>
                </a:solidFill>
                <a:latin typeface="+mn-lt"/>
              </a:rPr>
              <a:t>NYSDOT Highway Work Permit</a:t>
            </a:r>
            <a:br>
              <a:rPr lang="en-US" b="1" dirty="0">
                <a:solidFill>
                  <a:schemeClr val="bg1"/>
                </a:solidFill>
                <a:latin typeface="+mn-lt"/>
              </a:rPr>
            </a:br>
            <a:r>
              <a:rPr lang="en-US" b="1" dirty="0">
                <a:solidFill>
                  <a:schemeClr val="bg1"/>
                </a:solidFill>
                <a:latin typeface="+mn-lt"/>
              </a:rPr>
              <a:t>Requirements and Review Process</a:t>
            </a:r>
          </a:p>
        </p:txBody>
      </p:sp>
      <p:sp>
        <p:nvSpPr>
          <p:cNvPr id="3" name="Content Placeholder 2">
            <a:extLst>
              <a:ext uri="{FF2B5EF4-FFF2-40B4-BE49-F238E27FC236}">
                <a16:creationId xmlns:a16="http://schemas.microsoft.com/office/drawing/2014/main" id="{0A6F8989-0CCF-4E1C-9FE8-153128825440}"/>
              </a:ext>
            </a:extLst>
          </p:cNvPr>
          <p:cNvSpPr>
            <a:spLocks noGrp="1"/>
          </p:cNvSpPr>
          <p:nvPr>
            <p:ph idx="1"/>
          </p:nvPr>
        </p:nvSpPr>
        <p:spPr>
          <a:xfrm>
            <a:off x="838200" y="1570892"/>
            <a:ext cx="10515600" cy="4921983"/>
          </a:xfrm>
        </p:spPr>
        <p:txBody>
          <a:bodyPr>
            <a:normAutofit/>
          </a:bodyPr>
          <a:lstStyle/>
          <a:p>
            <a:pPr lvl="0"/>
            <a:endParaRPr lang="en-US" dirty="0"/>
          </a:p>
          <a:p>
            <a:pPr lvl="0"/>
            <a:endParaRPr lang="en-US" sz="2000" b="1" dirty="0">
              <a:effectLst/>
              <a:ea typeface="Calibri" panose="020F0502020204030204" pitchFamily="34" charset="0"/>
            </a:endParaRPr>
          </a:p>
          <a:p>
            <a:pPr marL="457200" lvl="1" indent="0">
              <a:buNone/>
            </a:pPr>
            <a:r>
              <a:rPr lang="en-US" sz="2000" b="1" dirty="0">
                <a:ea typeface="Calibri" panose="020F0502020204030204" pitchFamily="34" charset="0"/>
              </a:rPr>
              <a:t>	</a:t>
            </a:r>
            <a:endParaRPr lang="en-US" sz="2000" dirty="0">
              <a:effectLst/>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Most projects located along the State highway system</a:t>
            </a:r>
            <a:r>
              <a:rPr lang="en-US" sz="1800" dirty="0">
                <a:effectLst/>
                <a:latin typeface="Calibri" panose="020F0502020204030204" pitchFamily="34" charset="0"/>
                <a:ea typeface="Calibri" panose="020F0502020204030204" pitchFamily="34" charset="0"/>
              </a:rPr>
              <a:t> will require the applicant to obtain a </a:t>
            </a:r>
            <a:r>
              <a:rPr lang="en-US" sz="1800" b="1" dirty="0">
                <a:effectLst/>
                <a:latin typeface="Calibri" panose="020F0502020204030204" pitchFamily="34" charset="0"/>
                <a:ea typeface="Calibri" panose="020F0502020204030204" pitchFamily="34" charset="0"/>
              </a:rPr>
              <a:t>Highway Work Permit for driveway and pedestrian facility construction</a:t>
            </a:r>
            <a:r>
              <a:rPr lang="en-US" sz="1800" dirty="0">
                <a:effectLst/>
                <a:latin typeface="Calibri" panose="020F0502020204030204" pitchFamily="34" charset="0"/>
                <a:ea typeface="Calibri" panose="020F0502020204030204" pitchFamily="34" charset="0"/>
              </a:rPr>
              <a:t>, and for any other work within the State right-of-way.</a:t>
            </a:r>
          </a:p>
          <a:p>
            <a:r>
              <a:rPr lang="en-US" sz="1800" dirty="0">
                <a:effectLst/>
                <a:latin typeface="Calibri" panose="020F0502020204030204" pitchFamily="34" charset="0"/>
                <a:ea typeface="Calibri" panose="020F0502020204030204" pitchFamily="34" charset="0"/>
              </a:rPr>
              <a:t>These permits must be </a:t>
            </a:r>
            <a:r>
              <a:rPr lang="en-US" sz="1800" b="1" dirty="0">
                <a:effectLst/>
                <a:latin typeface="Calibri" panose="020F0502020204030204" pitchFamily="34" charset="0"/>
                <a:ea typeface="Calibri" panose="020F0502020204030204" pitchFamily="34" charset="0"/>
              </a:rPr>
              <a:t>issued prior to the commencement of any work</a:t>
            </a:r>
            <a:r>
              <a:rPr lang="en-US" sz="1800" dirty="0">
                <a:effectLst/>
                <a:latin typeface="Calibri" panose="020F0502020204030204" pitchFamily="34" charset="0"/>
                <a:ea typeface="Calibri" panose="020F0502020204030204" pitchFamily="34" charset="0"/>
              </a:rPr>
              <a:t> by the applicants within the State right-of-way.</a:t>
            </a:r>
          </a:p>
          <a:p>
            <a:r>
              <a:rPr lang="en-US" sz="1800" dirty="0">
                <a:effectLst/>
                <a:latin typeface="Calibri" panose="020F0502020204030204" pitchFamily="34" charset="0"/>
                <a:ea typeface="Calibri" panose="020F0502020204030204" pitchFamily="34" charset="0"/>
              </a:rPr>
              <a:t>Highway Work Permit review is </a:t>
            </a:r>
            <a:r>
              <a:rPr lang="en-US" sz="1800" b="1" dirty="0">
                <a:effectLst/>
                <a:latin typeface="Calibri" panose="020F0502020204030204" pitchFamily="34" charset="0"/>
                <a:ea typeface="Calibri" panose="020F0502020204030204" pitchFamily="34" charset="0"/>
              </a:rPr>
              <a:t>also required if a development proposal will result in an increased intensity of use at a site</a:t>
            </a:r>
            <a:r>
              <a:rPr lang="en-US" sz="1800" dirty="0">
                <a:effectLst/>
                <a:latin typeface="Calibri" panose="020F0502020204030204" pitchFamily="34" charset="0"/>
                <a:ea typeface="Calibri" panose="020F0502020204030204" pitchFamily="34" charset="0"/>
              </a:rPr>
              <a:t>, even if the applicant is not proposing any access modifications.</a:t>
            </a:r>
          </a:p>
          <a:p>
            <a:r>
              <a:rPr lang="en-US" sz="1800" dirty="0">
                <a:effectLst/>
                <a:latin typeface="Calibri" panose="020F0502020204030204" pitchFamily="34" charset="0"/>
                <a:ea typeface="Calibri" panose="020F0502020204030204" pitchFamily="34" charset="0"/>
              </a:rPr>
              <a:t>Review of Highway Work Permit applications generally follows Site Plan Committee review and municipal site plan approval, and </a:t>
            </a:r>
            <a:r>
              <a:rPr lang="en-US" sz="1800" b="1" dirty="0">
                <a:effectLst/>
                <a:latin typeface="Calibri" panose="020F0502020204030204" pitchFamily="34" charset="0"/>
                <a:ea typeface="Calibri" panose="020F0502020204030204" pitchFamily="34" charset="0"/>
              </a:rPr>
              <a:t>issuance of these permits is contingent on the applicant’s fulfillment of the requirements identified by the Committee in the 239 review</a:t>
            </a:r>
            <a:r>
              <a:rPr lang="en-US" sz="1800" dirty="0">
                <a:effectLst/>
                <a:latin typeface="Calibri" panose="020F0502020204030204" pitchFamily="34" charset="0"/>
                <a:ea typeface="Calibri" panose="020F0502020204030204" pitchFamily="34" charset="0"/>
              </a:rPr>
              <a:t>.</a:t>
            </a:r>
          </a:p>
          <a:p>
            <a:r>
              <a:rPr lang="en-US" sz="1800" dirty="0">
                <a:effectLst/>
                <a:latin typeface="Calibri" panose="020F0502020204030204" pitchFamily="34" charset="0"/>
                <a:ea typeface="Calibri" panose="020F0502020204030204" pitchFamily="34" charset="0"/>
              </a:rPr>
              <a:t>Visit: </a:t>
            </a:r>
            <a:r>
              <a:rPr lang="en-US" sz="1800" b="1" u="sng" dirty="0">
                <a:solidFill>
                  <a:srgbClr val="0563C1"/>
                </a:solidFill>
                <a:effectLst/>
                <a:latin typeface="Calibri" panose="020F0502020204030204" pitchFamily="34" charset="0"/>
                <a:ea typeface="Calibri" panose="020F0502020204030204" pitchFamily="34" charset="0"/>
                <a:hlinkClick r:id="rId2"/>
              </a:rPr>
              <a:t>www.dot.ny.gov/permits</a:t>
            </a:r>
            <a:r>
              <a:rPr lang="en-US" sz="1800" dirty="0">
                <a:effectLst/>
                <a:latin typeface="Calibri" panose="020F0502020204030204" pitchFamily="34" charset="0"/>
                <a:ea typeface="Calibri" panose="020F0502020204030204" pitchFamily="34" charset="0"/>
              </a:rPr>
              <a:t> for more information on this process or Call: </a:t>
            </a:r>
            <a:r>
              <a:rPr lang="en-US" sz="2000" b="1" dirty="0">
                <a:effectLst/>
                <a:ea typeface="Calibri" panose="020F0502020204030204" pitchFamily="34" charset="0"/>
              </a:rPr>
              <a:t>607-721-8082.</a:t>
            </a:r>
            <a:endParaRPr lang="en-US" sz="2000" b="1" dirty="0"/>
          </a:p>
          <a:p>
            <a:pPr marL="0" indent="0">
              <a:buNone/>
            </a:pPr>
            <a:endParaRPr lang="en-US" b="1" dirty="0"/>
          </a:p>
          <a:p>
            <a:pPr marL="0" indent="0">
              <a:buNone/>
            </a:pPr>
            <a:endParaRPr lang="en-US" b="1" dirty="0"/>
          </a:p>
          <a:p>
            <a:endParaRPr lang="en-US" dirty="0"/>
          </a:p>
        </p:txBody>
      </p:sp>
      <p:pic>
        <p:nvPicPr>
          <p:cNvPr id="5" name="Picture 4">
            <a:extLst>
              <a:ext uri="{FF2B5EF4-FFF2-40B4-BE49-F238E27FC236}">
                <a16:creationId xmlns:a16="http://schemas.microsoft.com/office/drawing/2014/main" id="{CCC0A34A-AEFB-43C3-94D6-F00BBA24E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9880" y="1825625"/>
            <a:ext cx="2773920" cy="541067"/>
          </a:xfrm>
          <a:prstGeom prst="rect">
            <a:avLst/>
          </a:prstGeom>
        </p:spPr>
      </p:pic>
      <p:sp>
        <p:nvSpPr>
          <p:cNvPr id="4" name="Slide Number Placeholder 3">
            <a:extLst>
              <a:ext uri="{FF2B5EF4-FFF2-40B4-BE49-F238E27FC236}">
                <a16:creationId xmlns:a16="http://schemas.microsoft.com/office/drawing/2014/main" id="{2634A9BE-00E4-4EFF-A1E0-F60F35F1BD96}"/>
              </a:ext>
            </a:extLst>
          </p:cNvPr>
          <p:cNvSpPr>
            <a:spLocks noGrp="1"/>
          </p:cNvSpPr>
          <p:nvPr>
            <p:ph type="sldNum" sz="quarter" idx="12"/>
          </p:nvPr>
        </p:nvSpPr>
        <p:spPr/>
        <p:txBody>
          <a:bodyPr/>
          <a:lstStyle/>
          <a:p>
            <a:fld id="{2CD454F5-B591-4D62-94AA-A49275F5CDFD}" type="slidenum">
              <a:rPr lang="en-US" smtClean="0"/>
              <a:t>23</a:t>
            </a:fld>
            <a:endParaRPr lang="en-US"/>
          </a:p>
        </p:txBody>
      </p:sp>
    </p:spTree>
    <p:extLst>
      <p:ext uri="{BB962C8B-B14F-4D97-AF65-F5344CB8AC3E}">
        <p14:creationId xmlns:p14="http://schemas.microsoft.com/office/powerpoint/2010/main" val="442998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F44-2BA6-4CEA-BBE0-817A1C131940}"/>
              </a:ext>
            </a:extLst>
          </p:cNvPr>
          <p:cNvSpPr>
            <a:spLocks noGrp="1"/>
          </p:cNvSpPr>
          <p:nvPr>
            <p:ph type="title"/>
          </p:nvPr>
        </p:nvSpPr>
        <p:spPr>
          <a:xfrm>
            <a:off x="0" y="0"/>
            <a:ext cx="12192000" cy="1570892"/>
          </a:xfrm>
          <a:solidFill>
            <a:srgbClr val="0070C0"/>
          </a:solidFill>
        </p:spPr>
        <p:txBody>
          <a:bodyPr>
            <a:normAutofit fontScale="90000"/>
          </a:bodyPr>
          <a:lstStyle/>
          <a:p>
            <a:pPr algn="ctr"/>
            <a:r>
              <a:rPr lang="en-US" b="1" dirty="0">
                <a:solidFill>
                  <a:schemeClr val="bg1"/>
                </a:solidFill>
                <a:latin typeface="+mn-lt"/>
              </a:rPr>
              <a:t>NYSDOT </a:t>
            </a:r>
            <a:br>
              <a:rPr lang="en-US" b="1" dirty="0">
                <a:solidFill>
                  <a:schemeClr val="bg1"/>
                </a:solidFill>
                <a:latin typeface="+mn-lt"/>
              </a:rPr>
            </a:br>
            <a:r>
              <a:rPr lang="en-US" b="1" dirty="0">
                <a:solidFill>
                  <a:schemeClr val="bg1"/>
                </a:solidFill>
                <a:latin typeface="+mn-lt"/>
              </a:rPr>
              <a:t>Projects Located off State Highway System </a:t>
            </a:r>
            <a:br>
              <a:rPr lang="en-US" b="1" dirty="0">
                <a:solidFill>
                  <a:schemeClr val="bg1"/>
                </a:solidFill>
                <a:latin typeface="+mn-lt"/>
              </a:rPr>
            </a:br>
            <a:r>
              <a:rPr lang="en-US" b="1" dirty="0">
                <a:solidFill>
                  <a:schemeClr val="bg1"/>
                </a:solidFill>
                <a:latin typeface="+mn-lt"/>
              </a:rPr>
              <a:t>with Traffic or Other Impacts</a:t>
            </a:r>
          </a:p>
        </p:txBody>
      </p:sp>
      <p:sp>
        <p:nvSpPr>
          <p:cNvPr id="3" name="Content Placeholder 2">
            <a:extLst>
              <a:ext uri="{FF2B5EF4-FFF2-40B4-BE49-F238E27FC236}">
                <a16:creationId xmlns:a16="http://schemas.microsoft.com/office/drawing/2014/main" id="{0A6F8989-0CCF-4E1C-9FE8-153128825440}"/>
              </a:ext>
            </a:extLst>
          </p:cNvPr>
          <p:cNvSpPr>
            <a:spLocks noGrp="1"/>
          </p:cNvSpPr>
          <p:nvPr>
            <p:ph idx="1"/>
          </p:nvPr>
        </p:nvSpPr>
        <p:spPr>
          <a:xfrm>
            <a:off x="838200" y="1570892"/>
            <a:ext cx="10515600" cy="4921983"/>
          </a:xfrm>
        </p:spPr>
        <p:txBody>
          <a:bodyPr>
            <a:normAutofit lnSpcReduction="10000"/>
          </a:bodyPr>
          <a:lstStyle/>
          <a:p>
            <a:pPr lvl="0"/>
            <a:endParaRPr lang="en-US" dirty="0"/>
          </a:p>
          <a:p>
            <a:endParaRPr lang="en-US" sz="1800" i="1" dirty="0">
              <a:effectLst/>
              <a:latin typeface="Calibri" panose="020F0502020204030204" pitchFamily="34" charset="0"/>
              <a:ea typeface="Calibri" panose="020F0502020204030204" pitchFamily="34" charset="0"/>
            </a:endParaRPr>
          </a:p>
          <a:p>
            <a:pPr algn="just"/>
            <a:r>
              <a:rPr lang="en-US" sz="2400" dirty="0">
                <a:effectLst/>
                <a:latin typeface="Calibri" panose="020F0502020204030204" pitchFamily="34" charset="0"/>
                <a:ea typeface="Calibri" panose="020F0502020204030204" pitchFamily="34" charset="0"/>
              </a:rPr>
              <a:t>Some projects submitted to NYSDOT may not require a Highway Work Permit, but will be reviewed due to their </a:t>
            </a:r>
            <a:r>
              <a:rPr lang="en-US" sz="2400" b="1" dirty="0">
                <a:effectLst/>
                <a:latin typeface="Calibri" panose="020F0502020204030204" pitchFamily="34" charset="0"/>
                <a:ea typeface="Calibri" panose="020F0502020204030204" pitchFamily="34" charset="0"/>
              </a:rPr>
              <a:t>proximity to the State right-of-way or anticipated impacts to the State transportation system</a:t>
            </a:r>
            <a:r>
              <a:rPr lang="en-US" sz="2400" dirty="0">
                <a:effectLst/>
                <a:latin typeface="Calibri" panose="020F0502020204030204" pitchFamily="34" charset="0"/>
                <a:ea typeface="Calibri" panose="020F0502020204030204" pitchFamily="34" charset="0"/>
              </a:rPr>
              <a:t>.</a:t>
            </a:r>
          </a:p>
          <a:p>
            <a:pPr algn="just"/>
            <a:r>
              <a:rPr lang="en-US" sz="2400" dirty="0">
                <a:effectLst/>
                <a:latin typeface="Calibri" panose="020F0502020204030204" pitchFamily="34" charset="0"/>
                <a:ea typeface="Calibri" panose="020F0502020204030204" pitchFamily="34" charset="0"/>
              </a:rPr>
              <a:t>In these cases, </a:t>
            </a:r>
            <a:r>
              <a:rPr lang="en-US" sz="2400" b="1" dirty="0">
                <a:effectLst/>
                <a:latin typeface="Calibri" panose="020F0502020204030204" pitchFamily="34" charset="0"/>
                <a:ea typeface="Calibri" panose="020F0502020204030204" pitchFamily="34" charset="0"/>
              </a:rPr>
              <a:t>NYSDOT requirements may apply</a:t>
            </a:r>
            <a:r>
              <a:rPr lang="en-US" sz="2400" dirty="0">
                <a:effectLst/>
                <a:latin typeface="Calibri" panose="020F0502020204030204" pitchFamily="34" charset="0"/>
                <a:ea typeface="Calibri" panose="020F0502020204030204" pitchFamily="34" charset="0"/>
              </a:rPr>
              <a:t>, as identified by the Site Plan Committee.</a:t>
            </a:r>
          </a:p>
          <a:p>
            <a:pPr algn="just"/>
            <a:r>
              <a:rPr lang="en-US" sz="2400" dirty="0">
                <a:effectLst/>
                <a:latin typeface="Calibri" panose="020F0502020204030204" pitchFamily="34" charset="0"/>
                <a:ea typeface="Calibri" panose="020F0502020204030204" pitchFamily="34" charset="0"/>
              </a:rPr>
              <a:t>These requirements may include </a:t>
            </a:r>
            <a:r>
              <a:rPr lang="en-US" sz="2400" b="1" dirty="0">
                <a:effectLst/>
                <a:latin typeface="Calibri" panose="020F0502020204030204" pitchFamily="34" charset="0"/>
                <a:ea typeface="Calibri" panose="020F0502020204030204" pitchFamily="34" charset="0"/>
              </a:rPr>
              <a:t>drainage analyses and traffic impact studies</a:t>
            </a:r>
            <a:r>
              <a:rPr lang="en-US" sz="2400" dirty="0">
                <a:effectLst/>
                <a:latin typeface="Calibri" panose="020F0502020204030204" pitchFamily="34" charset="0"/>
                <a:ea typeface="Calibri" panose="020F0502020204030204" pitchFamily="34" charset="0"/>
              </a:rPr>
              <a:t>.</a:t>
            </a:r>
          </a:p>
          <a:p>
            <a:pPr algn="just"/>
            <a:r>
              <a:rPr lang="en-US" sz="2400" dirty="0">
                <a:effectLst/>
                <a:latin typeface="Calibri" panose="020F0502020204030204" pitchFamily="34" charset="0"/>
                <a:ea typeface="Calibri" panose="020F0502020204030204" pitchFamily="34" charset="0"/>
              </a:rPr>
              <a:t>As sites that are located near to but not abutting the State right-of-way generally do not require applicants to obtain permits from NYSDOT, it is </a:t>
            </a:r>
            <a:r>
              <a:rPr lang="en-US" sz="2400" b="1" dirty="0">
                <a:effectLst/>
                <a:latin typeface="Calibri" panose="020F0502020204030204" pitchFamily="34" charset="0"/>
                <a:ea typeface="Calibri" panose="020F0502020204030204" pitchFamily="34" charset="0"/>
              </a:rPr>
              <a:t>imperative that the municipalities ensure that all NYSDOT requirements from the 239 review are satisfied prior to local approval to avoid adverse impacts to the transportation system or its facilities</a:t>
            </a:r>
            <a:r>
              <a:rPr lang="en-US" sz="2400" dirty="0">
                <a:effectLst/>
                <a:latin typeface="Calibri" panose="020F0502020204030204" pitchFamily="34" charset="0"/>
                <a:ea typeface="Calibri" panose="020F0502020204030204" pitchFamily="34" charset="0"/>
              </a:rPr>
              <a:t>.  </a:t>
            </a:r>
          </a:p>
          <a:p>
            <a:pPr lvl="0"/>
            <a:endParaRPr lang="en-US" sz="2000" u="sng" dirty="0"/>
          </a:p>
          <a:p>
            <a:pPr marL="0" indent="0">
              <a:buNone/>
            </a:pPr>
            <a:endParaRPr lang="en-US" b="1" dirty="0"/>
          </a:p>
          <a:p>
            <a:pPr marL="0" indent="0">
              <a:buNone/>
            </a:pPr>
            <a:endParaRPr lang="en-US" b="1" dirty="0"/>
          </a:p>
          <a:p>
            <a:endParaRPr lang="en-US" dirty="0"/>
          </a:p>
        </p:txBody>
      </p:sp>
      <p:pic>
        <p:nvPicPr>
          <p:cNvPr id="5" name="Picture 4">
            <a:extLst>
              <a:ext uri="{FF2B5EF4-FFF2-40B4-BE49-F238E27FC236}">
                <a16:creationId xmlns:a16="http://schemas.microsoft.com/office/drawing/2014/main" id="{CCC0A34A-AEFB-43C3-94D6-F00BBA24E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880" y="1825625"/>
            <a:ext cx="2773920" cy="541067"/>
          </a:xfrm>
          <a:prstGeom prst="rect">
            <a:avLst/>
          </a:prstGeom>
        </p:spPr>
      </p:pic>
      <p:sp>
        <p:nvSpPr>
          <p:cNvPr id="4" name="Slide Number Placeholder 3">
            <a:extLst>
              <a:ext uri="{FF2B5EF4-FFF2-40B4-BE49-F238E27FC236}">
                <a16:creationId xmlns:a16="http://schemas.microsoft.com/office/drawing/2014/main" id="{2634A9BE-00E4-4EFF-A1E0-F60F35F1BD96}"/>
              </a:ext>
            </a:extLst>
          </p:cNvPr>
          <p:cNvSpPr>
            <a:spLocks noGrp="1"/>
          </p:cNvSpPr>
          <p:nvPr>
            <p:ph type="sldNum" sz="quarter" idx="12"/>
          </p:nvPr>
        </p:nvSpPr>
        <p:spPr/>
        <p:txBody>
          <a:bodyPr/>
          <a:lstStyle/>
          <a:p>
            <a:fld id="{2CD454F5-B591-4D62-94AA-A49275F5CDFD}" type="slidenum">
              <a:rPr lang="en-US" smtClean="0"/>
              <a:t>24</a:t>
            </a:fld>
            <a:endParaRPr lang="en-US"/>
          </a:p>
        </p:txBody>
      </p:sp>
    </p:spTree>
    <p:extLst>
      <p:ext uri="{BB962C8B-B14F-4D97-AF65-F5344CB8AC3E}">
        <p14:creationId xmlns:p14="http://schemas.microsoft.com/office/powerpoint/2010/main" val="1373655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F44-2BA6-4CEA-BBE0-817A1C131940}"/>
              </a:ext>
            </a:extLst>
          </p:cNvPr>
          <p:cNvSpPr>
            <a:spLocks noGrp="1"/>
          </p:cNvSpPr>
          <p:nvPr>
            <p:ph type="title"/>
          </p:nvPr>
        </p:nvSpPr>
        <p:spPr>
          <a:xfrm>
            <a:off x="0" y="1"/>
            <a:ext cx="12192000" cy="1475874"/>
          </a:xfrm>
          <a:solidFill>
            <a:srgbClr val="0070C0"/>
          </a:solidFill>
        </p:spPr>
        <p:txBody>
          <a:bodyPr>
            <a:normAutofit/>
          </a:bodyPr>
          <a:lstStyle/>
          <a:p>
            <a:pPr algn="ctr"/>
            <a:r>
              <a:rPr lang="en-US" b="1" dirty="0">
                <a:solidFill>
                  <a:schemeClr val="bg1"/>
                </a:solidFill>
                <a:latin typeface="+mn-lt"/>
              </a:rPr>
              <a:t>Broome County Department of Public Works – </a:t>
            </a:r>
            <a:br>
              <a:rPr lang="en-US" b="1" dirty="0">
                <a:solidFill>
                  <a:schemeClr val="bg1"/>
                </a:solidFill>
                <a:latin typeface="+mn-lt"/>
              </a:rPr>
            </a:br>
            <a:r>
              <a:rPr lang="en-US" b="1" dirty="0">
                <a:solidFill>
                  <a:schemeClr val="bg1"/>
                </a:solidFill>
                <a:latin typeface="+mn-lt"/>
              </a:rPr>
              <a:t>Engineering Division (DPW)</a:t>
            </a:r>
          </a:p>
        </p:txBody>
      </p:sp>
      <p:sp>
        <p:nvSpPr>
          <p:cNvPr id="3" name="Content Placeholder 2">
            <a:extLst>
              <a:ext uri="{FF2B5EF4-FFF2-40B4-BE49-F238E27FC236}">
                <a16:creationId xmlns:a16="http://schemas.microsoft.com/office/drawing/2014/main" id="{0A6F8989-0CCF-4E1C-9FE8-153128825440}"/>
              </a:ext>
            </a:extLst>
          </p:cNvPr>
          <p:cNvSpPr>
            <a:spLocks noGrp="1"/>
          </p:cNvSpPr>
          <p:nvPr>
            <p:ph idx="1"/>
          </p:nvPr>
        </p:nvSpPr>
        <p:spPr>
          <a:xfrm>
            <a:off x="371589" y="1635638"/>
            <a:ext cx="11448822" cy="4230932"/>
          </a:xfrm>
        </p:spPr>
        <p:txBody>
          <a:bodyPr>
            <a:normAutofit fontScale="25000" lnSpcReduction="20000"/>
          </a:bodyPr>
          <a:lstStyle/>
          <a:p>
            <a:pPr lvl="0"/>
            <a:endParaRPr lang="en-US" sz="4900" dirty="0"/>
          </a:p>
          <a:p>
            <a:pPr lvl="0"/>
            <a:r>
              <a:rPr lang="en-US" sz="6400" dirty="0"/>
              <a:t>Evaluate the </a:t>
            </a:r>
            <a:r>
              <a:rPr lang="en-US" sz="6400" b="1" dirty="0"/>
              <a:t>potential impact of the proposed action on County-owned infrastructure</a:t>
            </a:r>
          </a:p>
          <a:p>
            <a:pPr lvl="0"/>
            <a:r>
              <a:rPr lang="en-US" sz="6400" dirty="0"/>
              <a:t>Materials needed for review:</a:t>
            </a:r>
          </a:p>
          <a:p>
            <a:pPr lvl="1">
              <a:buFont typeface="Wingdings" panose="05000000000000000000" pitchFamily="2" charset="2"/>
              <a:buChar char="§"/>
            </a:pPr>
            <a:r>
              <a:rPr lang="en-US" sz="6400" dirty="0"/>
              <a:t>Application</a:t>
            </a:r>
          </a:p>
          <a:p>
            <a:pPr lvl="1">
              <a:buFont typeface="Wingdings" panose="05000000000000000000" pitchFamily="2" charset="2"/>
              <a:buChar char="§"/>
            </a:pPr>
            <a:r>
              <a:rPr lang="en-US" sz="6400" dirty="0"/>
              <a:t>Full site plan (existing and proposed conditions)</a:t>
            </a:r>
          </a:p>
          <a:p>
            <a:pPr lvl="1">
              <a:buFont typeface="Wingdings" panose="05000000000000000000" pitchFamily="2" charset="2"/>
              <a:buChar char="§"/>
            </a:pPr>
            <a:r>
              <a:rPr lang="en-US" sz="6400" dirty="0"/>
              <a:t>SWPPP, traffic report, and any other relevant information, if applicable</a:t>
            </a:r>
          </a:p>
          <a:p>
            <a:pPr lvl="0"/>
            <a:r>
              <a:rPr lang="en-US" sz="6400" dirty="0"/>
              <a:t>What DPW-Engineering looks for:</a:t>
            </a:r>
          </a:p>
          <a:p>
            <a:pPr lvl="1">
              <a:buFont typeface="Wingdings" panose="05000000000000000000" pitchFamily="2" charset="2"/>
              <a:buChar char="§"/>
            </a:pPr>
            <a:r>
              <a:rPr lang="en-US" sz="6400" dirty="0"/>
              <a:t>Impacts to County owned roadways and facilities</a:t>
            </a:r>
          </a:p>
          <a:p>
            <a:pPr lvl="1">
              <a:buFont typeface="Wingdings" panose="05000000000000000000" pitchFamily="2" charset="2"/>
              <a:buChar char="§"/>
            </a:pPr>
            <a:r>
              <a:rPr lang="en-US" sz="6400" dirty="0"/>
              <a:t>Potential traffic impacts and/or design deficiencies</a:t>
            </a:r>
          </a:p>
          <a:p>
            <a:pPr lvl="0"/>
            <a:r>
              <a:rPr lang="en-US" sz="6400" dirty="0"/>
              <a:t>County Driveway and Work Permits</a:t>
            </a:r>
          </a:p>
          <a:p>
            <a:pPr lvl="1">
              <a:buFont typeface="Wingdings" panose="05000000000000000000" pitchFamily="2" charset="2"/>
              <a:buChar char="§"/>
            </a:pPr>
            <a:r>
              <a:rPr lang="en-US" sz="6400" dirty="0"/>
              <a:t>Required when working within County Right-of-Way and Acquired through Broome County Highways Department</a:t>
            </a:r>
          </a:p>
          <a:p>
            <a:r>
              <a:rPr lang="en-US" sz="6400" dirty="0"/>
              <a:t>Contact: </a:t>
            </a:r>
          </a:p>
          <a:p>
            <a:pPr lvl="1">
              <a:buFont typeface="Wingdings" panose="05000000000000000000" pitchFamily="2" charset="2"/>
              <a:buChar char="§"/>
            </a:pPr>
            <a:r>
              <a:rPr lang="en-US" sz="6400" b="1" dirty="0"/>
              <a:t>Roger V. Brown, P.E., Deputy Commissioner of Public Works, Broome County Department of Public Works – Engineering Division:</a:t>
            </a:r>
            <a:r>
              <a:rPr lang="en-US" sz="6400" dirty="0"/>
              <a:t> Telephone: 607-778-1108 </a:t>
            </a:r>
            <a:r>
              <a:rPr lang="en-US" sz="6400" dirty="0">
                <a:hlinkClick r:id="rId2"/>
              </a:rPr>
              <a:t>Roger.Brown@broomecountyny.gov</a:t>
            </a:r>
            <a:endParaRPr lang="en-US" sz="6400" dirty="0"/>
          </a:p>
          <a:p>
            <a:pPr lvl="1">
              <a:buFont typeface="Wingdings" panose="05000000000000000000" pitchFamily="2" charset="2"/>
              <a:buChar char="§"/>
            </a:pPr>
            <a:endParaRPr lang="en-US" sz="6400" dirty="0"/>
          </a:p>
          <a:p>
            <a:pPr lvl="1">
              <a:buFont typeface="Wingdings" panose="05000000000000000000" pitchFamily="2" charset="2"/>
              <a:buChar char="§"/>
            </a:pPr>
            <a:r>
              <a:rPr lang="en-US" sz="6400" b="1" dirty="0"/>
              <a:t>Eduard V. Lavrinovich, Engineer 1, Broome County Department of Public Works – Engineering Division: </a:t>
            </a:r>
            <a:r>
              <a:rPr lang="en-US" sz="6400" dirty="0"/>
              <a:t>Telephone: 607-778-2465 </a:t>
            </a:r>
            <a:r>
              <a:rPr lang="en-US" sz="6400" dirty="0">
                <a:hlinkClick r:id="rId3"/>
              </a:rPr>
              <a:t>Eduard.Lavrinovich@broomecountyny.gov</a:t>
            </a:r>
            <a:endParaRPr lang="en-US" sz="6400" dirty="0"/>
          </a:p>
          <a:p>
            <a:pPr marL="0" indent="0">
              <a:buNone/>
            </a:pPr>
            <a:r>
              <a:rPr lang="en-US" sz="2600" i="1" dirty="0"/>
              <a:t>				</a:t>
            </a:r>
          </a:p>
          <a:p>
            <a:pPr marL="0" indent="0">
              <a:buNone/>
            </a:pPr>
            <a:r>
              <a:rPr lang="en-US" dirty="0"/>
              <a:t>				</a:t>
            </a:r>
          </a:p>
        </p:txBody>
      </p:sp>
      <p:pic>
        <p:nvPicPr>
          <p:cNvPr id="4" name="Picture 3" descr="Image result for broome county logo">
            <a:extLst>
              <a:ext uri="{FF2B5EF4-FFF2-40B4-BE49-F238E27FC236}">
                <a16:creationId xmlns:a16="http://schemas.microsoft.com/office/drawing/2014/main" id="{642EA8E0-97A7-4093-AC78-44D3F16EAE8C}"/>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159999" y="1635638"/>
            <a:ext cx="1557080" cy="1475874"/>
          </a:xfrm>
          <a:prstGeom prst="rect">
            <a:avLst/>
          </a:prstGeom>
          <a:noFill/>
          <a:ln>
            <a:noFill/>
          </a:ln>
        </p:spPr>
      </p:pic>
      <p:sp>
        <p:nvSpPr>
          <p:cNvPr id="5" name="Slide Number Placeholder 4">
            <a:extLst>
              <a:ext uri="{FF2B5EF4-FFF2-40B4-BE49-F238E27FC236}">
                <a16:creationId xmlns:a16="http://schemas.microsoft.com/office/drawing/2014/main" id="{DD3F0128-9BDB-4943-B59D-03270968B45D}"/>
              </a:ext>
            </a:extLst>
          </p:cNvPr>
          <p:cNvSpPr>
            <a:spLocks noGrp="1"/>
          </p:cNvSpPr>
          <p:nvPr>
            <p:ph type="sldNum" sz="quarter" idx="12"/>
          </p:nvPr>
        </p:nvSpPr>
        <p:spPr/>
        <p:txBody>
          <a:bodyPr/>
          <a:lstStyle/>
          <a:p>
            <a:fld id="{2CD454F5-B591-4D62-94AA-A49275F5CDFD}" type="slidenum">
              <a:rPr lang="en-US" smtClean="0"/>
              <a:t>25</a:t>
            </a:fld>
            <a:endParaRPr lang="en-US"/>
          </a:p>
        </p:txBody>
      </p:sp>
    </p:spTree>
    <p:extLst>
      <p:ext uri="{BB962C8B-B14F-4D97-AF65-F5344CB8AC3E}">
        <p14:creationId xmlns:p14="http://schemas.microsoft.com/office/powerpoint/2010/main" val="3779048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F44-2BA6-4CEA-BBE0-817A1C131940}"/>
              </a:ext>
            </a:extLst>
          </p:cNvPr>
          <p:cNvSpPr>
            <a:spLocks noGrp="1"/>
          </p:cNvSpPr>
          <p:nvPr>
            <p:ph type="title"/>
          </p:nvPr>
        </p:nvSpPr>
        <p:spPr>
          <a:xfrm>
            <a:off x="0" y="1"/>
            <a:ext cx="12192000" cy="1475874"/>
          </a:xfrm>
          <a:solidFill>
            <a:srgbClr val="0070C0"/>
          </a:solidFill>
        </p:spPr>
        <p:txBody>
          <a:bodyPr>
            <a:normAutofit/>
          </a:bodyPr>
          <a:lstStyle/>
          <a:p>
            <a:pPr algn="ctr"/>
            <a:r>
              <a:rPr lang="en-US" b="1" dirty="0">
                <a:solidFill>
                  <a:schemeClr val="bg1"/>
                </a:solidFill>
                <a:latin typeface="+mn-lt"/>
              </a:rPr>
              <a:t>Broome County Health Department (BCHD)</a:t>
            </a:r>
          </a:p>
        </p:txBody>
      </p:sp>
      <p:sp>
        <p:nvSpPr>
          <p:cNvPr id="3" name="Content Placeholder 2">
            <a:extLst>
              <a:ext uri="{FF2B5EF4-FFF2-40B4-BE49-F238E27FC236}">
                <a16:creationId xmlns:a16="http://schemas.microsoft.com/office/drawing/2014/main" id="{0A6F8989-0CCF-4E1C-9FE8-153128825440}"/>
              </a:ext>
            </a:extLst>
          </p:cNvPr>
          <p:cNvSpPr>
            <a:spLocks noGrp="1"/>
          </p:cNvSpPr>
          <p:nvPr>
            <p:ph idx="1"/>
          </p:nvPr>
        </p:nvSpPr>
        <p:spPr>
          <a:xfrm>
            <a:off x="371589" y="1635637"/>
            <a:ext cx="11448822" cy="4552511"/>
          </a:xfrm>
        </p:spPr>
        <p:txBody>
          <a:bodyPr>
            <a:normAutofit fontScale="25000" lnSpcReduction="20000"/>
          </a:bodyPr>
          <a:lstStyle/>
          <a:p>
            <a:pPr lvl="0"/>
            <a:endParaRPr lang="en-US" sz="1800" dirty="0"/>
          </a:p>
          <a:p>
            <a:pPr lvl="0"/>
            <a:endParaRPr lang="en-US" sz="1800" dirty="0"/>
          </a:p>
          <a:p>
            <a:pPr lvl="0"/>
            <a:endParaRPr lang="en-US" sz="1800" dirty="0"/>
          </a:p>
          <a:p>
            <a:pPr lvl="0"/>
            <a:endParaRPr lang="en-US" sz="1800" dirty="0"/>
          </a:p>
          <a:p>
            <a:pPr lvl="0"/>
            <a:endParaRPr lang="en-US" sz="2400" dirty="0"/>
          </a:p>
          <a:p>
            <a:pPr lvl="0"/>
            <a:endParaRPr lang="en-US" sz="8000" dirty="0"/>
          </a:p>
          <a:p>
            <a:pPr lvl="0"/>
            <a:r>
              <a:rPr lang="en-US" sz="8000" dirty="0"/>
              <a:t>Issues permits for hotels/motels, campgrounds, children’s camps, restaurants, mobile home parks, and public swimming pools.</a:t>
            </a:r>
          </a:p>
          <a:p>
            <a:pPr lvl="0"/>
            <a:r>
              <a:rPr lang="en-US" sz="8000" dirty="0"/>
              <a:t>Approves plans for new septic systems and subdivisions.</a:t>
            </a:r>
          </a:p>
          <a:p>
            <a:pPr lvl="0"/>
            <a:r>
              <a:rPr lang="en-US" sz="8000" dirty="0"/>
              <a:t>Keeps records for existing septic systems.</a:t>
            </a:r>
          </a:p>
          <a:p>
            <a:pPr lvl="0"/>
            <a:r>
              <a:rPr lang="en-US" sz="8000" dirty="0"/>
              <a:t>Maintains database of spills and underground tanks.</a:t>
            </a:r>
          </a:p>
          <a:p>
            <a:pPr marL="0" marR="0">
              <a:spcBef>
                <a:spcPts val="0"/>
              </a:spcBef>
              <a:spcAft>
                <a:spcPts val="0"/>
              </a:spcAft>
            </a:pPr>
            <a:endParaRPr lang="en-US" sz="8000" dirty="0"/>
          </a:p>
          <a:p>
            <a:pPr marL="0" marR="0">
              <a:spcBef>
                <a:spcPts val="0"/>
              </a:spcBef>
              <a:spcAft>
                <a:spcPts val="0"/>
              </a:spcAft>
            </a:pPr>
            <a:r>
              <a:rPr lang="en-US" sz="8000" dirty="0"/>
              <a:t>Contact:</a:t>
            </a:r>
          </a:p>
          <a:p>
            <a:pPr marL="228600" lvl="1" indent="0">
              <a:spcBef>
                <a:spcPts val="0"/>
              </a:spcBef>
              <a:buNone/>
            </a:pPr>
            <a:endParaRPr lang="en-US" sz="8000" dirty="0"/>
          </a:p>
          <a:p>
            <a:pPr marL="228600" lvl="1" indent="0">
              <a:spcBef>
                <a:spcPts val="0"/>
              </a:spcBef>
              <a:buNone/>
            </a:pPr>
            <a:r>
              <a:rPr lang="en-US" sz="8000" dirty="0"/>
              <a:t>Matthew Laine, </a:t>
            </a:r>
            <a:r>
              <a:rPr lang="en-US" sz="8000" dirty="0">
                <a:effectLst/>
                <a:ea typeface="Calibri" panose="020F0502020204030204" pitchFamily="34" charset="0"/>
              </a:rPr>
              <a:t>Public Health Sanitarian</a:t>
            </a:r>
          </a:p>
          <a:p>
            <a:pPr marL="228600" lvl="1" indent="0">
              <a:spcBef>
                <a:spcPts val="0"/>
              </a:spcBef>
              <a:buNone/>
            </a:pPr>
            <a:r>
              <a:rPr lang="en-US" sz="8000" dirty="0">
                <a:effectLst/>
                <a:ea typeface="Calibri" panose="020F0502020204030204" pitchFamily="34" charset="0"/>
              </a:rPr>
              <a:t>Broome County Health Department</a:t>
            </a:r>
          </a:p>
          <a:p>
            <a:pPr marL="228600" lvl="1" indent="0">
              <a:spcBef>
                <a:spcPts val="0"/>
              </a:spcBef>
              <a:buNone/>
            </a:pPr>
            <a:r>
              <a:rPr lang="en-US" sz="8000" dirty="0">
                <a:effectLst/>
                <a:ea typeface="Calibri" panose="020F0502020204030204" pitchFamily="34" charset="0"/>
              </a:rPr>
              <a:t>Phone:  607-778-2814</a:t>
            </a:r>
          </a:p>
          <a:p>
            <a:pPr marL="228600" lvl="1" indent="0">
              <a:spcBef>
                <a:spcPts val="0"/>
              </a:spcBef>
              <a:buNone/>
            </a:pPr>
            <a:r>
              <a:rPr lang="en-US" sz="8000" dirty="0">
                <a:effectLst/>
                <a:ea typeface="Calibri" panose="020F0502020204030204" pitchFamily="34" charset="0"/>
              </a:rPr>
              <a:t>Email:  </a:t>
            </a:r>
            <a:r>
              <a:rPr lang="en-US" sz="8000" u="sng" dirty="0">
                <a:solidFill>
                  <a:srgbClr val="0563C1"/>
                </a:solidFill>
                <a:effectLst/>
                <a:ea typeface="Calibri" panose="020F0502020204030204" pitchFamily="34" charset="0"/>
                <a:hlinkClick r:id="rId2"/>
              </a:rPr>
              <a:t>matthew.laine@broomecountyny.gov</a:t>
            </a:r>
            <a:endParaRPr lang="en-US" sz="8000" dirty="0">
              <a:effectLst/>
              <a:ea typeface="Calibri" panose="020F0502020204030204" pitchFamily="34" charset="0"/>
            </a:endParaRPr>
          </a:p>
          <a:p>
            <a:pPr marL="228600" lvl="1" indent="0">
              <a:spcBef>
                <a:spcPts val="0"/>
              </a:spcBef>
              <a:buNone/>
            </a:pPr>
            <a:r>
              <a:rPr lang="en-US" sz="8000" dirty="0">
                <a:effectLst/>
                <a:ea typeface="Calibri" panose="020F0502020204030204" pitchFamily="34" charset="0"/>
              </a:rPr>
              <a:t>Web:    </a:t>
            </a:r>
            <a:r>
              <a:rPr lang="en-US" sz="8000" u="sng" dirty="0">
                <a:solidFill>
                  <a:srgbClr val="0563C1"/>
                </a:solidFill>
                <a:effectLst/>
                <a:ea typeface="Calibri" panose="020F0502020204030204" pitchFamily="34" charset="0"/>
                <a:hlinkClick r:id="rId3"/>
              </a:rPr>
              <a:t>www.gobroomecounty.com/eh</a:t>
            </a:r>
            <a:endParaRPr lang="en-US" sz="8000" dirty="0">
              <a:effectLst/>
              <a:ea typeface="Calibri" panose="020F0502020204030204" pitchFamily="34" charset="0"/>
            </a:endParaRPr>
          </a:p>
          <a:p>
            <a:pPr lvl="0"/>
            <a:endParaRPr lang="en-US" sz="3000" dirty="0"/>
          </a:p>
          <a:p>
            <a:pPr lvl="0"/>
            <a:endParaRPr lang="en-US" sz="2600" i="1" dirty="0"/>
          </a:p>
          <a:p>
            <a:pPr marL="0" indent="0">
              <a:buNone/>
            </a:pPr>
            <a:r>
              <a:rPr lang="en-US" dirty="0"/>
              <a:t>				</a:t>
            </a:r>
          </a:p>
        </p:txBody>
      </p:sp>
      <p:pic>
        <p:nvPicPr>
          <p:cNvPr id="4" name="Picture 3" descr="Image result for broome county logo">
            <a:extLst>
              <a:ext uri="{FF2B5EF4-FFF2-40B4-BE49-F238E27FC236}">
                <a16:creationId xmlns:a16="http://schemas.microsoft.com/office/drawing/2014/main" id="{642EA8E0-97A7-4093-AC78-44D3F16EAE8C}"/>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579396" y="1635638"/>
            <a:ext cx="1186356" cy="1288315"/>
          </a:xfrm>
          <a:prstGeom prst="rect">
            <a:avLst/>
          </a:prstGeom>
          <a:noFill/>
          <a:ln>
            <a:noFill/>
          </a:ln>
        </p:spPr>
      </p:pic>
      <p:sp>
        <p:nvSpPr>
          <p:cNvPr id="5" name="Slide Number Placeholder 4">
            <a:extLst>
              <a:ext uri="{FF2B5EF4-FFF2-40B4-BE49-F238E27FC236}">
                <a16:creationId xmlns:a16="http://schemas.microsoft.com/office/drawing/2014/main" id="{DD3F0128-9BDB-4943-B59D-03270968B45D}"/>
              </a:ext>
            </a:extLst>
          </p:cNvPr>
          <p:cNvSpPr>
            <a:spLocks noGrp="1"/>
          </p:cNvSpPr>
          <p:nvPr>
            <p:ph type="sldNum" sz="quarter" idx="12"/>
          </p:nvPr>
        </p:nvSpPr>
        <p:spPr/>
        <p:txBody>
          <a:bodyPr/>
          <a:lstStyle/>
          <a:p>
            <a:fld id="{2CD454F5-B591-4D62-94AA-A49275F5CDFD}" type="slidenum">
              <a:rPr lang="en-US" smtClean="0"/>
              <a:t>26</a:t>
            </a:fld>
            <a:endParaRPr lang="en-US"/>
          </a:p>
        </p:txBody>
      </p:sp>
    </p:spTree>
    <p:extLst>
      <p:ext uri="{BB962C8B-B14F-4D97-AF65-F5344CB8AC3E}">
        <p14:creationId xmlns:p14="http://schemas.microsoft.com/office/powerpoint/2010/main" val="223943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524026"/>
          </a:xfrm>
          <a:solidFill>
            <a:srgbClr val="0070C0"/>
          </a:solidFill>
        </p:spPr>
        <p:txBody>
          <a:bodyPr anchor="ctr">
            <a:normAutofit/>
          </a:bodyPr>
          <a:lstStyle/>
          <a:p>
            <a:r>
              <a:rPr lang="en-US" sz="4800" b="1" dirty="0">
                <a:solidFill>
                  <a:schemeClr val="bg1"/>
                </a:solidFill>
                <a:latin typeface="+mn-lt"/>
              </a:rPr>
              <a:t>County or State Property</a:t>
            </a:r>
          </a:p>
        </p:txBody>
      </p:sp>
      <p:sp>
        <p:nvSpPr>
          <p:cNvPr id="3" name="Subtitle 2"/>
          <p:cNvSpPr>
            <a:spLocks noGrp="1"/>
          </p:cNvSpPr>
          <p:nvPr>
            <p:ph type="subTitle" idx="1"/>
          </p:nvPr>
        </p:nvSpPr>
        <p:spPr>
          <a:xfrm>
            <a:off x="562709" y="1688122"/>
            <a:ext cx="10925906" cy="4533063"/>
          </a:xfrm>
        </p:spPr>
        <p:txBody>
          <a:bodyPr>
            <a:normAutofit lnSpcReduction="10000"/>
          </a:bodyPr>
          <a:lstStyle/>
          <a:p>
            <a:pPr marL="342900" indent="-342900" algn="just">
              <a:buFont typeface="Arial" panose="020B0604020202020204" pitchFamily="34" charset="0"/>
              <a:buChar char="•"/>
            </a:pPr>
            <a:r>
              <a:rPr lang="en-US" sz="4000" dirty="0"/>
              <a:t>DPW facilities</a:t>
            </a:r>
          </a:p>
          <a:p>
            <a:pPr marL="342900" indent="-342900" algn="just">
              <a:buFont typeface="Arial" panose="020B0604020202020204" pitchFamily="34" charset="0"/>
              <a:buChar char="•"/>
            </a:pPr>
            <a:r>
              <a:rPr lang="en-US" sz="4000" dirty="0"/>
              <a:t>Airport facilities</a:t>
            </a:r>
          </a:p>
          <a:p>
            <a:pPr marL="342900" indent="-342900" algn="just">
              <a:buFont typeface="Arial" panose="020B0604020202020204" pitchFamily="34" charset="0"/>
              <a:buChar char="•"/>
            </a:pPr>
            <a:r>
              <a:rPr lang="en-US" sz="4000" dirty="0"/>
              <a:t>Drinking Water</a:t>
            </a:r>
          </a:p>
          <a:p>
            <a:pPr marL="342900" indent="-342900" algn="just">
              <a:buFont typeface="Arial" panose="020B0604020202020204" pitchFamily="34" charset="0"/>
              <a:buChar char="•"/>
            </a:pPr>
            <a:r>
              <a:rPr lang="en-US" sz="4000" dirty="0"/>
              <a:t>Groundwater Quality</a:t>
            </a:r>
          </a:p>
          <a:p>
            <a:pPr marL="342900" indent="-342900" algn="just">
              <a:buFont typeface="Arial" panose="020B0604020202020204" pitchFamily="34" charset="0"/>
              <a:buChar char="•"/>
            </a:pPr>
            <a:r>
              <a:rPr lang="en-US" sz="4000" dirty="0"/>
              <a:t>Potential Hazards of Outdoor Storage</a:t>
            </a:r>
          </a:p>
          <a:p>
            <a:pPr marL="342900" indent="-342900" algn="just">
              <a:buFont typeface="Arial" panose="020B0604020202020204" pitchFamily="34" charset="0"/>
              <a:buChar char="•"/>
            </a:pPr>
            <a:r>
              <a:rPr lang="en-US" sz="4000" dirty="0"/>
              <a:t>FAA Form, Chemical Data, Phase 1, Hazard Compliance</a:t>
            </a:r>
          </a:p>
          <a:p>
            <a:pPr algn="just"/>
            <a:endParaRPr lang="en-US" sz="4000" dirty="0"/>
          </a:p>
          <a:p>
            <a:endParaRPr lang="en-US" dirty="0"/>
          </a:p>
        </p:txBody>
      </p:sp>
      <p:pic>
        <p:nvPicPr>
          <p:cNvPr id="6" name="Picture 5">
            <a:extLst>
              <a:ext uri="{FF2B5EF4-FFF2-40B4-BE49-F238E27FC236}">
                <a16:creationId xmlns:a16="http://schemas.microsoft.com/office/drawing/2014/main" id="{EC8F0D65-BAA2-45A4-BBC2-70C34B718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7601" y="1688122"/>
            <a:ext cx="3366199" cy="2524649"/>
          </a:xfrm>
          <a:prstGeom prst="rect">
            <a:avLst/>
          </a:prstGeom>
        </p:spPr>
      </p:pic>
      <p:sp>
        <p:nvSpPr>
          <p:cNvPr id="4" name="Slide Number Placeholder 3">
            <a:extLst>
              <a:ext uri="{FF2B5EF4-FFF2-40B4-BE49-F238E27FC236}">
                <a16:creationId xmlns:a16="http://schemas.microsoft.com/office/drawing/2014/main" id="{E7FC3716-E53F-461C-9CF8-A5427D62FCD0}"/>
              </a:ext>
            </a:extLst>
          </p:cNvPr>
          <p:cNvSpPr>
            <a:spLocks noGrp="1"/>
          </p:cNvSpPr>
          <p:nvPr>
            <p:ph type="sldNum" sz="quarter" idx="12"/>
          </p:nvPr>
        </p:nvSpPr>
        <p:spPr/>
        <p:txBody>
          <a:bodyPr/>
          <a:lstStyle/>
          <a:p>
            <a:fld id="{2CD454F5-B591-4D62-94AA-A49275F5CDFD}" type="slidenum">
              <a:rPr lang="en-US" smtClean="0"/>
              <a:t>27</a:t>
            </a:fld>
            <a:endParaRPr lang="en-US"/>
          </a:p>
        </p:txBody>
      </p:sp>
    </p:spTree>
    <p:extLst>
      <p:ext uri="{BB962C8B-B14F-4D97-AF65-F5344CB8AC3E}">
        <p14:creationId xmlns:p14="http://schemas.microsoft.com/office/powerpoint/2010/main" val="1691350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26757"/>
          </a:xfrm>
          <a:solidFill>
            <a:srgbClr val="0070C0"/>
          </a:solidFill>
        </p:spPr>
        <p:txBody>
          <a:bodyPr anchor="ctr">
            <a:noAutofit/>
          </a:bodyPr>
          <a:lstStyle/>
          <a:p>
            <a:r>
              <a:rPr lang="en-US" sz="4800" b="1" dirty="0">
                <a:solidFill>
                  <a:schemeClr val="bg1"/>
                </a:solidFill>
                <a:latin typeface="+mn-lt"/>
              </a:rPr>
              <a:t>Protection of Community Character</a:t>
            </a:r>
          </a:p>
        </p:txBody>
      </p:sp>
      <p:sp>
        <p:nvSpPr>
          <p:cNvPr id="3" name="Subtitle 2"/>
          <p:cNvSpPr>
            <a:spLocks noGrp="1"/>
          </p:cNvSpPr>
          <p:nvPr>
            <p:ph type="subTitle" idx="1"/>
          </p:nvPr>
        </p:nvSpPr>
        <p:spPr>
          <a:xfrm>
            <a:off x="1" y="1355272"/>
            <a:ext cx="12192000" cy="898072"/>
          </a:xfrm>
          <a:noFill/>
        </p:spPr>
        <p:txBody>
          <a:bodyPr>
            <a:normAutofit fontScale="92500" lnSpcReduction="10000"/>
          </a:bodyPr>
          <a:lstStyle/>
          <a:p>
            <a:pPr marL="1028700" lvl="1" indent="-571500" algn="l">
              <a:buFont typeface="Arial" panose="020B0604020202020204" pitchFamily="34" charset="0"/>
              <a:buChar char="•"/>
            </a:pPr>
            <a:r>
              <a:rPr lang="en-US" sz="3000" dirty="0"/>
              <a:t>Site Layout and Building Design, Aesthetics, and Landscaping</a:t>
            </a:r>
          </a:p>
          <a:p>
            <a:pPr marL="1028700" lvl="1" indent="-571500" algn="l">
              <a:buFont typeface="Arial" panose="020B0604020202020204" pitchFamily="34" charset="0"/>
              <a:buChar char="•"/>
            </a:pPr>
            <a:r>
              <a:rPr lang="en-US" sz="3000" dirty="0"/>
              <a:t>Elevations, Renderings, Landscape Plan, Visual Impact Study</a:t>
            </a:r>
          </a:p>
          <a:p>
            <a:pPr marL="342900" indent="-342900" algn="l">
              <a:buFont typeface="Arial" panose="020B0604020202020204" pitchFamily="34" charset="0"/>
              <a:buChar char="•"/>
            </a:pPr>
            <a:endParaRPr lang="en-US" sz="3800" dirty="0">
              <a:solidFill>
                <a:schemeClr val="bg1"/>
              </a:solidFill>
            </a:endParaRPr>
          </a:p>
          <a:p>
            <a:pPr marL="1257300" lvl="2" indent="-342900" algn="just">
              <a:buFont typeface="Arial" panose="020B0604020202020204" pitchFamily="34" charset="0"/>
              <a:buChar char="•"/>
            </a:pPr>
            <a:endParaRPr lang="en-US" sz="3200" dirty="0"/>
          </a:p>
          <a:p>
            <a:endParaRPr lang="en-US" dirty="0"/>
          </a:p>
        </p:txBody>
      </p:sp>
      <p:sp>
        <p:nvSpPr>
          <p:cNvPr id="4" name="Slide Number Placeholder 3">
            <a:extLst>
              <a:ext uri="{FF2B5EF4-FFF2-40B4-BE49-F238E27FC236}">
                <a16:creationId xmlns:a16="http://schemas.microsoft.com/office/drawing/2014/main" id="{FB0B8987-4896-4783-A76B-BAFF8D4FDC6D}"/>
              </a:ext>
            </a:extLst>
          </p:cNvPr>
          <p:cNvSpPr>
            <a:spLocks noGrp="1"/>
          </p:cNvSpPr>
          <p:nvPr>
            <p:ph type="sldNum" sz="quarter" idx="12"/>
          </p:nvPr>
        </p:nvSpPr>
        <p:spPr/>
        <p:txBody>
          <a:bodyPr/>
          <a:lstStyle/>
          <a:p>
            <a:fld id="{2CD454F5-B591-4D62-94AA-A49275F5CDFD}" type="slidenum">
              <a:rPr lang="en-US" smtClean="0"/>
              <a:t>28</a:t>
            </a:fld>
            <a:endParaRPr lang="en-US"/>
          </a:p>
        </p:txBody>
      </p:sp>
      <p:pic>
        <p:nvPicPr>
          <p:cNvPr id="9" name="Picture 8">
            <a:extLst>
              <a:ext uri="{FF2B5EF4-FFF2-40B4-BE49-F238E27FC236}">
                <a16:creationId xmlns:a16="http://schemas.microsoft.com/office/drawing/2014/main" id="{B4250CD6-4A8C-464F-82D9-603A6C7119A1}"/>
              </a:ext>
            </a:extLst>
          </p:cNvPr>
          <p:cNvPicPr>
            <a:picLocks noChangeAspect="1"/>
          </p:cNvPicPr>
          <p:nvPr/>
        </p:nvPicPr>
        <p:blipFill rotWithShape="1">
          <a:blip r:embed="rId2">
            <a:extLst>
              <a:ext uri="{28A0092B-C50C-407E-A947-70E740481C1C}">
                <a14:useLocalDpi xmlns:a14="http://schemas.microsoft.com/office/drawing/2010/main" val="0"/>
              </a:ext>
            </a:extLst>
          </a:blip>
          <a:srcRect t="7894" b="16290"/>
          <a:stretch/>
        </p:blipFill>
        <p:spPr>
          <a:xfrm>
            <a:off x="555167" y="2538140"/>
            <a:ext cx="3331028" cy="1894115"/>
          </a:xfrm>
          <a:prstGeom prst="rect">
            <a:avLst/>
          </a:prstGeom>
        </p:spPr>
      </p:pic>
      <p:pic>
        <p:nvPicPr>
          <p:cNvPr id="10" name="Picture 9">
            <a:extLst>
              <a:ext uri="{FF2B5EF4-FFF2-40B4-BE49-F238E27FC236}">
                <a16:creationId xmlns:a16="http://schemas.microsoft.com/office/drawing/2014/main" id="{61645232-9B61-49BE-9293-86DE0E5A6BE1}"/>
              </a:ext>
            </a:extLst>
          </p:cNvPr>
          <p:cNvPicPr>
            <a:picLocks noChangeAspect="1"/>
          </p:cNvPicPr>
          <p:nvPr/>
        </p:nvPicPr>
        <p:blipFill rotWithShape="1">
          <a:blip r:embed="rId3">
            <a:extLst>
              <a:ext uri="{28A0092B-C50C-407E-A947-70E740481C1C}">
                <a14:useLocalDpi xmlns:a14="http://schemas.microsoft.com/office/drawing/2010/main" val="0"/>
              </a:ext>
            </a:extLst>
          </a:blip>
          <a:srcRect t="8909" b="14779"/>
          <a:stretch/>
        </p:blipFill>
        <p:spPr>
          <a:xfrm>
            <a:off x="4216328" y="3422768"/>
            <a:ext cx="3623268" cy="2073729"/>
          </a:xfrm>
          <a:prstGeom prst="rect">
            <a:avLst/>
          </a:prstGeom>
        </p:spPr>
      </p:pic>
      <p:pic>
        <p:nvPicPr>
          <p:cNvPr id="13" name="Picture 12">
            <a:extLst>
              <a:ext uri="{FF2B5EF4-FFF2-40B4-BE49-F238E27FC236}">
                <a16:creationId xmlns:a16="http://schemas.microsoft.com/office/drawing/2014/main" id="{589C0454-8B54-4D14-8D9D-89853A8EF337}"/>
              </a:ext>
            </a:extLst>
          </p:cNvPr>
          <p:cNvPicPr>
            <a:picLocks noChangeAspect="1"/>
          </p:cNvPicPr>
          <p:nvPr/>
        </p:nvPicPr>
        <p:blipFill rotWithShape="1">
          <a:blip r:embed="rId4">
            <a:extLst>
              <a:ext uri="{28A0092B-C50C-407E-A947-70E740481C1C}">
                <a14:useLocalDpi xmlns:a14="http://schemas.microsoft.com/office/drawing/2010/main" val="0"/>
              </a:ext>
            </a:extLst>
          </a:blip>
          <a:srcRect t="15357" b="14942"/>
          <a:stretch/>
        </p:blipFill>
        <p:spPr>
          <a:xfrm>
            <a:off x="8169729" y="2538140"/>
            <a:ext cx="3214146" cy="1680240"/>
          </a:xfrm>
          <a:prstGeom prst="rect">
            <a:avLst/>
          </a:prstGeom>
        </p:spPr>
      </p:pic>
      <p:pic>
        <p:nvPicPr>
          <p:cNvPr id="16" name="Picture 15">
            <a:extLst>
              <a:ext uri="{FF2B5EF4-FFF2-40B4-BE49-F238E27FC236}">
                <a16:creationId xmlns:a16="http://schemas.microsoft.com/office/drawing/2014/main" id="{360F9A64-52E0-450B-9D00-99F5072F0653}"/>
              </a:ext>
            </a:extLst>
          </p:cNvPr>
          <p:cNvPicPr>
            <a:picLocks noChangeAspect="1"/>
          </p:cNvPicPr>
          <p:nvPr/>
        </p:nvPicPr>
        <p:blipFill rotWithShape="1">
          <a:blip r:embed="rId5">
            <a:extLst>
              <a:ext uri="{28A0092B-C50C-407E-A947-70E740481C1C}">
                <a14:useLocalDpi xmlns:a14="http://schemas.microsoft.com/office/drawing/2010/main" val="0"/>
              </a:ext>
            </a:extLst>
          </a:blip>
          <a:srcRect l="3878" t="24972" r="3469" b="13981"/>
          <a:stretch/>
        </p:blipFill>
        <p:spPr>
          <a:xfrm>
            <a:off x="8189730" y="3843487"/>
            <a:ext cx="841739" cy="365125"/>
          </a:xfrm>
          <a:prstGeom prst="rect">
            <a:avLst/>
          </a:prstGeom>
        </p:spPr>
      </p:pic>
      <p:pic>
        <p:nvPicPr>
          <p:cNvPr id="11" name="Picture 10">
            <a:extLst>
              <a:ext uri="{FF2B5EF4-FFF2-40B4-BE49-F238E27FC236}">
                <a16:creationId xmlns:a16="http://schemas.microsoft.com/office/drawing/2014/main" id="{AE99F283-6712-411B-8C14-3DF5DCFC5AB3}"/>
              </a:ext>
            </a:extLst>
          </p:cNvPr>
          <p:cNvPicPr>
            <a:picLocks noChangeAspect="1"/>
          </p:cNvPicPr>
          <p:nvPr/>
        </p:nvPicPr>
        <p:blipFill rotWithShape="1">
          <a:blip r:embed="rId6">
            <a:extLst>
              <a:ext uri="{28A0092B-C50C-407E-A947-70E740481C1C}">
                <a14:useLocalDpi xmlns:a14="http://schemas.microsoft.com/office/drawing/2010/main" val="0"/>
              </a:ext>
            </a:extLst>
          </a:blip>
          <a:srcRect t="11053" b="18901"/>
          <a:stretch/>
        </p:blipFill>
        <p:spPr>
          <a:xfrm>
            <a:off x="587829" y="4803518"/>
            <a:ext cx="3331026" cy="1680239"/>
          </a:xfrm>
          <a:prstGeom prst="rect">
            <a:avLst/>
          </a:prstGeom>
        </p:spPr>
      </p:pic>
      <p:pic>
        <p:nvPicPr>
          <p:cNvPr id="12" name="Picture 11">
            <a:extLst>
              <a:ext uri="{FF2B5EF4-FFF2-40B4-BE49-F238E27FC236}">
                <a16:creationId xmlns:a16="http://schemas.microsoft.com/office/drawing/2014/main" id="{2390A031-4D9D-4774-A335-5A6B57A0E71C}"/>
              </a:ext>
            </a:extLst>
          </p:cNvPr>
          <p:cNvPicPr>
            <a:picLocks noChangeAspect="1"/>
          </p:cNvPicPr>
          <p:nvPr/>
        </p:nvPicPr>
        <p:blipFill rotWithShape="1">
          <a:blip r:embed="rId7">
            <a:extLst>
              <a:ext uri="{28A0092B-C50C-407E-A947-70E740481C1C}">
                <a14:useLocalDpi xmlns:a14="http://schemas.microsoft.com/office/drawing/2010/main" val="0"/>
              </a:ext>
            </a:extLst>
          </a:blip>
          <a:srcRect l="9154" t="10086" b="25995"/>
          <a:stretch/>
        </p:blipFill>
        <p:spPr>
          <a:xfrm>
            <a:off x="8169729" y="4695647"/>
            <a:ext cx="3184071" cy="1680240"/>
          </a:xfrm>
          <a:prstGeom prst="rect">
            <a:avLst/>
          </a:prstGeom>
        </p:spPr>
      </p:pic>
    </p:spTree>
    <p:extLst>
      <p:ext uri="{BB962C8B-B14F-4D97-AF65-F5344CB8AC3E}">
        <p14:creationId xmlns:p14="http://schemas.microsoft.com/office/powerpoint/2010/main" val="3131946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94DD-4227-4438-A54E-93C5F09855BC}"/>
              </a:ext>
            </a:extLst>
          </p:cNvPr>
          <p:cNvSpPr>
            <a:spLocks noGrp="1"/>
          </p:cNvSpPr>
          <p:nvPr>
            <p:ph type="title"/>
          </p:nvPr>
        </p:nvSpPr>
        <p:spPr>
          <a:xfrm>
            <a:off x="0" y="1"/>
            <a:ext cx="12192000" cy="1632856"/>
          </a:xfrm>
          <a:solidFill>
            <a:srgbClr val="0070C0"/>
          </a:solidFill>
        </p:spPr>
        <p:txBody>
          <a:bodyPr>
            <a:normAutofit/>
          </a:bodyPr>
          <a:lstStyle/>
          <a:p>
            <a:pPr algn="ctr"/>
            <a:r>
              <a:rPr lang="en-US" sz="4800" b="1" dirty="0">
                <a:solidFill>
                  <a:schemeClr val="bg1"/>
                </a:solidFill>
                <a:latin typeface="+mn-lt"/>
              </a:rPr>
              <a:t>Drainage</a:t>
            </a:r>
          </a:p>
        </p:txBody>
      </p:sp>
      <p:sp>
        <p:nvSpPr>
          <p:cNvPr id="3" name="Content Placeholder 2">
            <a:extLst>
              <a:ext uri="{FF2B5EF4-FFF2-40B4-BE49-F238E27FC236}">
                <a16:creationId xmlns:a16="http://schemas.microsoft.com/office/drawing/2014/main" id="{3F768D4D-12EC-474B-9671-AB0A08D9FDA3}"/>
              </a:ext>
            </a:extLst>
          </p:cNvPr>
          <p:cNvSpPr>
            <a:spLocks noGrp="1"/>
          </p:cNvSpPr>
          <p:nvPr>
            <p:ph sz="half" idx="1"/>
          </p:nvPr>
        </p:nvSpPr>
        <p:spPr/>
        <p:txBody>
          <a:bodyPr>
            <a:normAutofit fontScale="92500"/>
          </a:bodyPr>
          <a:lstStyle/>
          <a:p>
            <a:pPr marL="342900" indent="-342900" algn="just"/>
            <a:r>
              <a:rPr lang="en-US" sz="3600" dirty="0"/>
              <a:t>Special Flood Hazard Area</a:t>
            </a:r>
          </a:p>
          <a:p>
            <a:pPr marL="342900" indent="-342900" algn="just"/>
            <a:r>
              <a:rPr lang="en-US" sz="3600" dirty="0"/>
              <a:t>DEC Wetlands</a:t>
            </a:r>
          </a:p>
          <a:p>
            <a:pPr marL="342900" indent="-342900" algn="just"/>
            <a:r>
              <a:rPr lang="en-US" sz="3600" dirty="0"/>
              <a:t>NWI Wetlands</a:t>
            </a:r>
          </a:p>
          <a:p>
            <a:pPr marL="342900" indent="-342900" algn="just"/>
            <a:r>
              <a:rPr lang="en-US" sz="3600" dirty="0"/>
              <a:t>Watersheds</a:t>
            </a:r>
          </a:p>
          <a:p>
            <a:pPr marL="342900" indent="-342900" algn="just"/>
            <a:r>
              <a:rPr lang="en-US" sz="3600" dirty="0"/>
              <a:t>Drainage</a:t>
            </a:r>
          </a:p>
          <a:p>
            <a:pPr marL="342900" indent="-342900" algn="just"/>
            <a:r>
              <a:rPr lang="en-US" sz="3600" dirty="0"/>
              <a:t>SWPPP</a:t>
            </a:r>
          </a:p>
          <a:p>
            <a:pPr marL="342900" indent="-342900" algn="just"/>
            <a:r>
              <a:rPr lang="en-US" sz="3600" dirty="0"/>
              <a:t>Structural Safety Report</a:t>
            </a:r>
          </a:p>
          <a:p>
            <a:endParaRPr lang="en-US" dirty="0"/>
          </a:p>
        </p:txBody>
      </p:sp>
      <p:pic>
        <p:nvPicPr>
          <p:cNvPr id="5" name="Picture 2" descr="Image result for flooding in broome county images">
            <a:extLst>
              <a:ext uri="{FF2B5EF4-FFF2-40B4-BE49-F238E27FC236}">
                <a16:creationId xmlns:a16="http://schemas.microsoft.com/office/drawing/2014/main" id="{A1E95016-36EA-483A-83A6-FB9695C53AB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2062575"/>
            <a:ext cx="5281937" cy="34662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B8A8D47-3ACE-4833-8821-4DFC0BD61440}"/>
              </a:ext>
            </a:extLst>
          </p:cNvPr>
          <p:cNvSpPr>
            <a:spLocks noGrp="1"/>
          </p:cNvSpPr>
          <p:nvPr>
            <p:ph type="sldNum" sz="quarter" idx="12"/>
          </p:nvPr>
        </p:nvSpPr>
        <p:spPr/>
        <p:txBody>
          <a:bodyPr/>
          <a:lstStyle/>
          <a:p>
            <a:fld id="{2CD454F5-B591-4D62-94AA-A49275F5CDFD}" type="slidenum">
              <a:rPr lang="en-US" smtClean="0"/>
              <a:t>29</a:t>
            </a:fld>
            <a:endParaRPr lang="en-US"/>
          </a:p>
        </p:txBody>
      </p:sp>
    </p:spTree>
    <p:extLst>
      <p:ext uri="{BB962C8B-B14F-4D97-AF65-F5344CB8AC3E}">
        <p14:creationId xmlns:p14="http://schemas.microsoft.com/office/powerpoint/2010/main" val="310107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604210"/>
          </a:xfrm>
          <a:solidFill>
            <a:srgbClr val="0070C0"/>
          </a:solidFill>
        </p:spPr>
        <p:txBody>
          <a:bodyPr anchor="ctr">
            <a:noAutofit/>
          </a:bodyPr>
          <a:lstStyle/>
          <a:p>
            <a:br>
              <a:rPr lang="en-US" sz="4000" b="1" dirty="0">
                <a:solidFill>
                  <a:schemeClr val="bg1"/>
                </a:solidFill>
                <a:latin typeface="+mn-lt"/>
              </a:rPr>
            </a:br>
            <a:r>
              <a:rPr lang="en-US" sz="4000" b="1" dirty="0">
                <a:solidFill>
                  <a:schemeClr val="bg1"/>
                </a:solidFill>
                <a:latin typeface="+mn-lt"/>
              </a:rPr>
              <a:t>Tools and Guidance </a:t>
            </a:r>
            <a:br>
              <a:rPr lang="en-US" sz="4000" b="1" dirty="0">
                <a:solidFill>
                  <a:schemeClr val="bg1"/>
                </a:solidFill>
                <a:latin typeface="+mn-lt"/>
              </a:rPr>
            </a:br>
            <a:r>
              <a:rPr lang="en-US" sz="4000" b="1" dirty="0">
                <a:solidFill>
                  <a:schemeClr val="bg1"/>
                </a:solidFill>
                <a:latin typeface="+mn-lt"/>
              </a:rPr>
              <a:t>Broome County GIS Parcel Mapper</a:t>
            </a:r>
            <a:br>
              <a:rPr lang="en-US" sz="4000" b="1" dirty="0">
                <a:solidFill>
                  <a:schemeClr val="bg1"/>
                </a:solidFill>
                <a:latin typeface="+mn-lt"/>
              </a:rPr>
            </a:br>
            <a:endParaRPr lang="en-US" sz="4000" b="1" dirty="0">
              <a:solidFill>
                <a:schemeClr val="bg1"/>
              </a:solidFill>
              <a:latin typeface="+mn-lt"/>
            </a:endParaRPr>
          </a:p>
        </p:txBody>
      </p:sp>
      <p:sp>
        <p:nvSpPr>
          <p:cNvPr id="3" name="Subtitle 2"/>
          <p:cNvSpPr>
            <a:spLocks noGrp="1"/>
          </p:cNvSpPr>
          <p:nvPr>
            <p:ph type="subTitle" idx="1"/>
          </p:nvPr>
        </p:nvSpPr>
        <p:spPr>
          <a:xfrm>
            <a:off x="545432" y="2024744"/>
            <a:ext cx="11053009" cy="4331606"/>
          </a:xfrm>
        </p:spPr>
        <p:txBody>
          <a:bodyPr>
            <a:normAutofit/>
          </a:bodyPr>
          <a:lstStyle/>
          <a:p>
            <a:pPr marL="457200" indent="-457200" algn="just">
              <a:buFont typeface="Arial" panose="020B0604020202020204" pitchFamily="34" charset="0"/>
              <a:buChar char="•"/>
            </a:pPr>
            <a:r>
              <a:rPr lang="en-US" dirty="0"/>
              <a:t>The </a:t>
            </a:r>
            <a:r>
              <a:rPr lang="en-US" b="1" dirty="0"/>
              <a:t>Broome County GIS Parcel Mapper </a:t>
            </a:r>
            <a:r>
              <a:rPr lang="en-US" dirty="0"/>
              <a:t>lets you know if the project site meets the location requirement for 239 Review and More!</a:t>
            </a:r>
          </a:p>
          <a:p>
            <a:pPr marL="457200" indent="-457200" algn="just">
              <a:buFont typeface="Arial" panose="020B0604020202020204" pitchFamily="34" charset="0"/>
              <a:buChar char="•"/>
            </a:pPr>
            <a:r>
              <a:rPr lang="en-US" dirty="0"/>
              <a:t>Go to: </a:t>
            </a:r>
            <a:r>
              <a:rPr lang="en-US" u="sng" dirty="0">
                <a:hlinkClick r:id="rId2"/>
              </a:rPr>
              <a:t>www.bcgis.com</a:t>
            </a:r>
            <a:r>
              <a:rPr lang="en-US" dirty="0"/>
              <a:t>.</a:t>
            </a:r>
          </a:p>
          <a:p>
            <a:pPr marL="457200" indent="-457200" algn="just">
              <a:buFont typeface="Arial" panose="020B0604020202020204" pitchFamily="34" charset="0"/>
              <a:buChar char="•"/>
            </a:pPr>
            <a:endParaRPr lang="en-US" sz="3500" dirty="0"/>
          </a:p>
          <a:p>
            <a:pPr marL="457200" indent="-457200" algn="just">
              <a:buFont typeface="Arial" panose="020B0604020202020204" pitchFamily="34" charset="0"/>
              <a:buChar char="•"/>
            </a:pPr>
            <a:endParaRPr lang="en-US" sz="3600" dirty="0"/>
          </a:p>
          <a:p>
            <a:endParaRPr lang="en-US" dirty="0"/>
          </a:p>
        </p:txBody>
      </p:sp>
      <p:sp>
        <p:nvSpPr>
          <p:cNvPr id="4" name="Slide Number Placeholder 3">
            <a:extLst>
              <a:ext uri="{FF2B5EF4-FFF2-40B4-BE49-F238E27FC236}">
                <a16:creationId xmlns:a16="http://schemas.microsoft.com/office/drawing/2014/main" id="{0242173B-0D3A-4B3B-B53D-CED7FABAA393}"/>
              </a:ext>
            </a:extLst>
          </p:cNvPr>
          <p:cNvSpPr>
            <a:spLocks noGrp="1"/>
          </p:cNvSpPr>
          <p:nvPr>
            <p:ph type="sldNum" sz="quarter" idx="12"/>
          </p:nvPr>
        </p:nvSpPr>
        <p:spPr/>
        <p:txBody>
          <a:bodyPr/>
          <a:lstStyle/>
          <a:p>
            <a:fld id="{2CD454F5-B591-4D62-94AA-A49275F5CDFD}" type="slidenum">
              <a:rPr lang="en-US" smtClean="0"/>
              <a:t>3</a:t>
            </a:fld>
            <a:endParaRPr lang="en-US"/>
          </a:p>
        </p:txBody>
      </p:sp>
      <p:pic>
        <p:nvPicPr>
          <p:cNvPr id="5" name="Picture 4">
            <a:extLst>
              <a:ext uri="{FF2B5EF4-FFF2-40B4-BE49-F238E27FC236}">
                <a16:creationId xmlns:a16="http://schemas.microsoft.com/office/drawing/2014/main" id="{678A1197-714E-EF3D-9ADF-3CEBBB8FEF36}"/>
              </a:ext>
            </a:extLst>
          </p:cNvPr>
          <p:cNvPicPr>
            <a:picLocks noChangeAspect="1"/>
          </p:cNvPicPr>
          <p:nvPr/>
        </p:nvPicPr>
        <p:blipFill>
          <a:blip r:embed="rId3"/>
          <a:stretch>
            <a:fillRect/>
          </a:stretch>
        </p:blipFill>
        <p:spPr>
          <a:xfrm>
            <a:off x="3959077" y="3255421"/>
            <a:ext cx="4273845" cy="2890198"/>
          </a:xfrm>
          <a:prstGeom prst="rect">
            <a:avLst/>
          </a:prstGeom>
        </p:spPr>
      </p:pic>
      <p:graphicFrame>
        <p:nvGraphicFramePr>
          <p:cNvPr id="6" name="Object 5">
            <a:extLst>
              <a:ext uri="{FF2B5EF4-FFF2-40B4-BE49-F238E27FC236}">
                <a16:creationId xmlns:a16="http://schemas.microsoft.com/office/drawing/2014/main" id="{160962B8-B3D6-3E95-C51C-B84E1A9D9584}"/>
              </a:ext>
            </a:extLst>
          </p:cNvPr>
          <p:cNvGraphicFramePr>
            <a:graphicFrameLocks noChangeAspect="1"/>
          </p:cNvGraphicFramePr>
          <p:nvPr>
            <p:extLst>
              <p:ext uri="{D42A27DB-BD31-4B8C-83A1-F6EECF244321}">
                <p14:modId xmlns:p14="http://schemas.microsoft.com/office/powerpoint/2010/main" val="2063530973"/>
              </p:ext>
            </p:extLst>
          </p:nvPr>
        </p:nvGraphicFramePr>
        <p:xfrm>
          <a:off x="8420362" y="2860092"/>
          <a:ext cx="2626865" cy="3399882"/>
        </p:xfrm>
        <a:graphic>
          <a:graphicData uri="http://schemas.openxmlformats.org/presentationml/2006/ole">
            <mc:AlternateContent xmlns:mc="http://schemas.openxmlformats.org/markup-compatibility/2006">
              <mc:Choice xmlns:v="urn:schemas-microsoft-com:vml" Requires="v">
                <p:oleObj name="Acrobat Document" r:id="rId4" imgW="5829233" imgH="7543800" progId="AcroExch.Document.DC">
                  <p:embed/>
                </p:oleObj>
              </mc:Choice>
              <mc:Fallback>
                <p:oleObj name="Acrobat Document" r:id="rId4" imgW="5829233" imgH="7543800" progId="AcroExch.Document.DC">
                  <p:embed/>
                  <p:pic>
                    <p:nvPicPr>
                      <p:cNvPr id="6" name="Object 5">
                        <a:extLst>
                          <a:ext uri="{FF2B5EF4-FFF2-40B4-BE49-F238E27FC236}">
                            <a16:creationId xmlns:a16="http://schemas.microsoft.com/office/drawing/2014/main" id="{160962B8-B3D6-3E95-C51C-B84E1A9D9584}"/>
                          </a:ext>
                        </a:extLst>
                      </p:cNvPr>
                      <p:cNvPicPr/>
                      <p:nvPr/>
                    </p:nvPicPr>
                    <p:blipFill>
                      <a:blip r:embed="rId5"/>
                      <a:stretch>
                        <a:fillRect/>
                      </a:stretch>
                    </p:blipFill>
                    <p:spPr>
                      <a:xfrm>
                        <a:off x="8420362" y="2860092"/>
                        <a:ext cx="2626865" cy="3399882"/>
                      </a:xfrm>
                      <a:prstGeom prst="rect">
                        <a:avLst/>
                      </a:prstGeom>
                    </p:spPr>
                  </p:pic>
                </p:oleObj>
              </mc:Fallback>
            </mc:AlternateContent>
          </a:graphicData>
        </a:graphic>
      </p:graphicFrame>
    </p:spTree>
    <p:extLst>
      <p:ext uri="{BB962C8B-B14F-4D97-AF65-F5344CB8AC3E}">
        <p14:creationId xmlns:p14="http://schemas.microsoft.com/office/powerpoint/2010/main" val="73240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649186"/>
          </a:xfrm>
          <a:solidFill>
            <a:srgbClr val="0070C0"/>
          </a:solidFill>
        </p:spPr>
        <p:txBody>
          <a:bodyPr anchor="ctr">
            <a:noAutofit/>
          </a:bodyPr>
          <a:lstStyle/>
          <a:p>
            <a:r>
              <a:rPr lang="en-US" sz="4800" b="1" dirty="0">
                <a:solidFill>
                  <a:schemeClr val="bg1"/>
                </a:solidFill>
                <a:latin typeface="+mn-lt"/>
              </a:rPr>
              <a:t>Community Facilities</a:t>
            </a:r>
          </a:p>
        </p:txBody>
      </p:sp>
      <p:sp>
        <p:nvSpPr>
          <p:cNvPr id="3" name="Subtitle 2"/>
          <p:cNvSpPr>
            <a:spLocks noGrp="1"/>
          </p:cNvSpPr>
          <p:nvPr>
            <p:ph type="subTitle" idx="1"/>
          </p:nvPr>
        </p:nvSpPr>
        <p:spPr>
          <a:xfrm>
            <a:off x="604157" y="1796142"/>
            <a:ext cx="10749643" cy="4276412"/>
          </a:xfrm>
        </p:spPr>
        <p:txBody>
          <a:bodyPr>
            <a:normAutofit/>
          </a:bodyPr>
          <a:lstStyle/>
          <a:p>
            <a:pPr marL="342900" indent="-342900" algn="just">
              <a:buFont typeface="Arial" panose="020B0604020202020204" pitchFamily="34" charset="0"/>
              <a:buChar char="•"/>
            </a:pPr>
            <a:r>
              <a:rPr lang="en-US" sz="4000" dirty="0"/>
              <a:t>Noise</a:t>
            </a:r>
          </a:p>
          <a:p>
            <a:pPr marL="342900" indent="-342900" algn="just">
              <a:buFont typeface="Arial" panose="020B0604020202020204" pitchFamily="34" charset="0"/>
              <a:buChar char="•"/>
            </a:pPr>
            <a:r>
              <a:rPr lang="en-US" sz="4000" dirty="0"/>
              <a:t>Traffic Safety and Security</a:t>
            </a:r>
          </a:p>
          <a:p>
            <a:pPr marL="342900" indent="-342900" algn="just">
              <a:buFont typeface="Arial" panose="020B0604020202020204" pitchFamily="34" charset="0"/>
              <a:buChar char="•"/>
            </a:pPr>
            <a:r>
              <a:rPr lang="en-US" sz="4000" dirty="0"/>
              <a:t>Noise Study</a:t>
            </a:r>
          </a:p>
          <a:p>
            <a:pPr marL="342900" indent="-342900" algn="just">
              <a:buFont typeface="Arial" panose="020B0604020202020204" pitchFamily="34" charset="0"/>
              <a:buChar char="•"/>
            </a:pPr>
            <a:r>
              <a:rPr lang="en-US" sz="4000" dirty="0"/>
              <a:t>Traffic Study </a:t>
            </a:r>
          </a:p>
          <a:p>
            <a:pPr algn="just"/>
            <a:endParaRPr lang="en-US" sz="4000" dirty="0"/>
          </a:p>
          <a:p>
            <a:endParaRPr lang="en-US" dirty="0"/>
          </a:p>
        </p:txBody>
      </p:sp>
      <p:sp>
        <p:nvSpPr>
          <p:cNvPr id="4" name="Slide Number Placeholder 3">
            <a:extLst>
              <a:ext uri="{FF2B5EF4-FFF2-40B4-BE49-F238E27FC236}">
                <a16:creationId xmlns:a16="http://schemas.microsoft.com/office/drawing/2014/main" id="{87F38497-9306-46BE-A471-456671EEA2B4}"/>
              </a:ext>
            </a:extLst>
          </p:cNvPr>
          <p:cNvSpPr>
            <a:spLocks noGrp="1"/>
          </p:cNvSpPr>
          <p:nvPr>
            <p:ph type="sldNum" sz="quarter" idx="12"/>
          </p:nvPr>
        </p:nvSpPr>
        <p:spPr/>
        <p:txBody>
          <a:bodyPr/>
          <a:lstStyle/>
          <a:p>
            <a:fld id="{2CD454F5-B591-4D62-94AA-A49275F5CDFD}" type="slidenum">
              <a:rPr lang="en-US" smtClean="0"/>
              <a:t>30</a:t>
            </a:fld>
            <a:endParaRPr lang="en-US"/>
          </a:p>
        </p:txBody>
      </p:sp>
      <p:pic>
        <p:nvPicPr>
          <p:cNvPr id="6" name="Picture 5">
            <a:extLst>
              <a:ext uri="{FF2B5EF4-FFF2-40B4-BE49-F238E27FC236}">
                <a16:creationId xmlns:a16="http://schemas.microsoft.com/office/drawing/2014/main" id="{CDE011CB-5494-497C-ABE2-34086DDEE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558" y="1796142"/>
            <a:ext cx="4120242" cy="3090182"/>
          </a:xfrm>
          <a:prstGeom prst="rect">
            <a:avLst/>
          </a:prstGeom>
        </p:spPr>
      </p:pic>
    </p:spTree>
    <p:extLst>
      <p:ext uri="{BB962C8B-B14F-4D97-AF65-F5344CB8AC3E}">
        <p14:creationId xmlns:p14="http://schemas.microsoft.com/office/powerpoint/2010/main" val="176735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604211"/>
          </a:xfrm>
          <a:solidFill>
            <a:srgbClr val="0070C0"/>
          </a:solidFill>
        </p:spPr>
        <p:txBody>
          <a:bodyPr anchor="ctr">
            <a:noAutofit/>
          </a:bodyPr>
          <a:lstStyle/>
          <a:p>
            <a:r>
              <a:rPr lang="en-US" sz="4800" b="1" dirty="0">
                <a:solidFill>
                  <a:schemeClr val="bg1"/>
                </a:solidFill>
                <a:latin typeface="+mn-lt"/>
              </a:rPr>
              <a:t>Official Municipal, County, and State</a:t>
            </a:r>
            <a:br>
              <a:rPr lang="en-US" sz="4800" b="1" dirty="0">
                <a:solidFill>
                  <a:schemeClr val="bg1"/>
                </a:solidFill>
                <a:latin typeface="+mn-lt"/>
              </a:rPr>
            </a:br>
            <a:r>
              <a:rPr lang="en-US" sz="4800" b="1" dirty="0">
                <a:solidFill>
                  <a:schemeClr val="bg1"/>
                </a:solidFill>
                <a:latin typeface="+mn-lt"/>
              </a:rPr>
              <a:t>Development Policies</a:t>
            </a:r>
          </a:p>
        </p:txBody>
      </p:sp>
      <p:sp>
        <p:nvSpPr>
          <p:cNvPr id="3" name="Subtitle 2"/>
          <p:cNvSpPr>
            <a:spLocks noGrp="1"/>
          </p:cNvSpPr>
          <p:nvPr>
            <p:ph type="subTitle" idx="1"/>
          </p:nvPr>
        </p:nvSpPr>
        <p:spPr>
          <a:xfrm>
            <a:off x="724355" y="1844842"/>
            <a:ext cx="10951830" cy="4483768"/>
          </a:xfrm>
        </p:spPr>
        <p:txBody>
          <a:bodyPr>
            <a:normAutofit fontScale="55000" lnSpcReduction="20000"/>
          </a:bodyPr>
          <a:lstStyle/>
          <a:p>
            <a:pPr marL="342900" indent="-342900" algn="just">
              <a:buFont typeface="Arial" panose="020B0604020202020204" pitchFamily="34" charset="0"/>
              <a:buChar char="•"/>
            </a:pPr>
            <a:r>
              <a:rPr lang="en-US" sz="3300" dirty="0"/>
              <a:t>SEQRA</a:t>
            </a:r>
          </a:p>
          <a:p>
            <a:pPr marL="342900" indent="-342900" algn="just">
              <a:buFont typeface="Arial" panose="020B0604020202020204" pitchFamily="34" charset="0"/>
              <a:buChar char="•"/>
            </a:pPr>
            <a:r>
              <a:rPr lang="en-US" sz="3300" dirty="0"/>
              <a:t>Broome County Comprehensive Plan</a:t>
            </a:r>
          </a:p>
          <a:p>
            <a:pPr marL="800100" lvl="1" indent="-342900" algn="just">
              <a:buFont typeface="Arial" panose="020B0604020202020204" pitchFamily="34" charset="0"/>
              <a:buChar char="•"/>
            </a:pPr>
            <a:r>
              <a:rPr lang="en-US" sz="3300" dirty="0"/>
              <a:t>Action Items:</a:t>
            </a:r>
          </a:p>
          <a:p>
            <a:pPr lvl="1" algn="just"/>
            <a:r>
              <a:rPr lang="en-US" sz="3300" dirty="0"/>
              <a:t>	Inviting Place to Live, Work and Play</a:t>
            </a:r>
          </a:p>
          <a:p>
            <a:pPr lvl="1" algn="just"/>
            <a:r>
              <a:rPr lang="en-US" sz="3300" dirty="0"/>
              <a:t>	Taking Pride in Our Urban and Village Centers and Scenic Beauty</a:t>
            </a:r>
          </a:p>
          <a:p>
            <a:pPr lvl="1" algn="just"/>
            <a:r>
              <a:rPr lang="en-US" sz="3300" dirty="0"/>
              <a:t>	Maintaining High Standards in Infrastructure and Building Design</a:t>
            </a:r>
          </a:p>
          <a:p>
            <a:pPr lvl="1" algn="just"/>
            <a:r>
              <a:rPr lang="en-US" sz="3300" dirty="0"/>
              <a:t>	Becoming More Resilient – floodplain, stormwater management</a:t>
            </a:r>
          </a:p>
          <a:p>
            <a:pPr lvl="1" algn="just"/>
            <a:r>
              <a:rPr lang="en-US" sz="3300" dirty="0"/>
              <a:t>	Making Comments through 239 process</a:t>
            </a:r>
          </a:p>
          <a:p>
            <a:pPr marL="342900" indent="-342900" algn="just">
              <a:buFont typeface="Arial" panose="020B0604020202020204" pitchFamily="34" charset="0"/>
              <a:buChar char="•"/>
            </a:pPr>
            <a:r>
              <a:rPr lang="en-US" sz="3300" dirty="0"/>
              <a:t>Municipal Comprehensive Plans</a:t>
            </a:r>
          </a:p>
          <a:p>
            <a:pPr marL="342900" indent="-342900" algn="just">
              <a:buFont typeface="Arial" panose="020B0604020202020204" pitchFamily="34" charset="0"/>
              <a:buChar char="•"/>
            </a:pPr>
            <a:r>
              <a:rPr lang="en-US" sz="3300" dirty="0"/>
              <a:t>Zoning Ordinances and Local Laws</a:t>
            </a:r>
          </a:p>
          <a:p>
            <a:pPr marL="342900" indent="-342900" algn="just">
              <a:buFont typeface="Arial" panose="020B0604020202020204" pitchFamily="34" charset="0"/>
              <a:buChar char="•"/>
            </a:pPr>
            <a:r>
              <a:rPr lang="en-US" sz="3300" dirty="0"/>
              <a:t>Municipal Design Guidelines</a:t>
            </a:r>
          </a:p>
          <a:p>
            <a:pPr marL="342900" indent="-342900" algn="just">
              <a:buFont typeface="Arial" panose="020B0604020202020204" pitchFamily="34" charset="0"/>
              <a:buChar char="•"/>
            </a:pPr>
            <a:r>
              <a:rPr lang="en-US" sz="3300" dirty="0"/>
              <a:t>Municipal Parking Studies </a:t>
            </a:r>
          </a:p>
          <a:p>
            <a:pPr marL="342900" indent="-342900" algn="just">
              <a:buFont typeface="Arial" panose="020B0604020202020204" pitchFamily="34" charset="0"/>
              <a:buChar char="•"/>
            </a:pPr>
            <a:r>
              <a:rPr lang="en-US" sz="3300" dirty="0"/>
              <a:t>State Laws and Policies</a:t>
            </a:r>
          </a:p>
          <a:p>
            <a:pPr marL="342900" indent="-342900" algn="just">
              <a:buFont typeface="Arial" panose="020B0604020202020204" pitchFamily="34" charset="0"/>
              <a:buChar char="•"/>
            </a:pPr>
            <a:r>
              <a:rPr lang="en-US" sz="3300" dirty="0"/>
              <a:t>County-wide and Region-wide Plans</a:t>
            </a:r>
          </a:p>
          <a:p>
            <a:pPr marL="800100" lvl="1" indent="-342900" algn="just">
              <a:buFont typeface="Arial" panose="020B0604020202020204" pitchFamily="34" charset="0"/>
              <a:buChar char="•"/>
            </a:pPr>
            <a:endParaRPr lang="en-US" sz="3200" dirty="0">
              <a:solidFill>
                <a:schemeClr val="bg1"/>
              </a:solidFill>
            </a:endParaRPr>
          </a:p>
          <a:p>
            <a:pPr algn="just"/>
            <a:endParaRPr lang="en-US" sz="4000" dirty="0"/>
          </a:p>
          <a:p>
            <a:endParaRPr lang="en-US" dirty="0"/>
          </a:p>
        </p:txBody>
      </p:sp>
      <p:pic>
        <p:nvPicPr>
          <p:cNvPr id="5" name="Picture 4">
            <a:extLst>
              <a:ext uri="{FF2B5EF4-FFF2-40B4-BE49-F238E27FC236}">
                <a16:creationId xmlns:a16="http://schemas.microsoft.com/office/drawing/2014/main" id="{0FA5B4FE-2316-4C97-B13B-06647D792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5596" y="1844842"/>
            <a:ext cx="2838204" cy="4057280"/>
          </a:xfrm>
          <a:prstGeom prst="rect">
            <a:avLst/>
          </a:prstGeom>
        </p:spPr>
      </p:pic>
      <p:sp>
        <p:nvSpPr>
          <p:cNvPr id="4" name="Slide Number Placeholder 3">
            <a:extLst>
              <a:ext uri="{FF2B5EF4-FFF2-40B4-BE49-F238E27FC236}">
                <a16:creationId xmlns:a16="http://schemas.microsoft.com/office/drawing/2014/main" id="{8680733F-61DA-4B64-8457-902AEC3487BE}"/>
              </a:ext>
            </a:extLst>
          </p:cNvPr>
          <p:cNvSpPr>
            <a:spLocks noGrp="1"/>
          </p:cNvSpPr>
          <p:nvPr>
            <p:ph type="sldNum" sz="quarter" idx="12"/>
          </p:nvPr>
        </p:nvSpPr>
        <p:spPr/>
        <p:txBody>
          <a:bodyPr/>
          <a:lstStyle/>
          <a:p>
            <a:fld id="{2CD454F5-B591-4D62-94AA-A49275F5CDFD}" type="slidenum">
              <a:rPr lang="en-US" smtClean="0"/>
              <a:t>31</a:t>
            </a:fld>
            <a:endParaRPr lang="en-US"/>
          </a:p>
        </p:txBody>
      </p:sp>
    </p:spTree>
    <p:extLst>
      <p:ext uri="{BB962C8B-B14F-4D97-AF65-F5344CB8AC3E}">
        <p14:creationId xmlns:p14="http://schemas.microsoft.com/office/powerpoint/2010/main" val="1987632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9349"/>
          </a:xfrm>
          <a:solidFill>
            <a:srgbClr val="0070C0"/>
          </a:solidFill>
        </p:spPr>
        <p:txBody>
          <a:bodyPr anchor="ctr">
            <a:noAutofit/>
          </a:bodyPr>
          <a:lstStyle/>
          <a:p>
            <a:r>
              <a:rPr lang="en-US" sz="4800" b="1" dirty="0">
                <a:solidFill>
                  <a:schemeClr val="bg1"/>
                </a:solidFill>
                <a:latin typeface="+mn-lt"/>
              </a:rPr>
              <a:t>What Do Broome County Planning</a:t>
            </a:r>
            <a:br>
              <a:rPr lang="en-US" sz="4800" b="1" dirty="0">
                <a:solidFill>
                  <a:schemeClr val="bg1"/>
                </a:solidFill>
                <a:latin typeface="+mn-lt"/>
              </a:rPr>
            </a:br>
            <a:r>
              <a:rPr lang="en-US" sz="4800" b="1" dirty="0">
                <a:solidFill>
                  <a:schemeClr val="bg1"/>
                </a:solidFill>
                <a:latin typeface="+mn-lt"/>
              </a:rPr>
              <a:t>Comments Mean to Municipal Board?</a:t>
            </a:r>
            <a:endParaRPr lang="en-US" sz="4800" b="1" i="1" dirty="0">
              <a:solidFill>
                <a:schemeClr val="bg1"/>
              </a:solidFill>
              <a:latin typeface="+mn-lt"/>
            </a:endParaRPr>
          </a:p>
        </p:txBody>
      </p:sp>
      <p:sp>
        <p:nvSpPr>
          <p:cNvPr id="3" name="Subtitle 2"/>
          <p:cNvSpPr>
            <a:spLocks noGrp="1"/>
          </p:cNvSpPr>
          <p:nvPr>
            <p:ph type="subTitle" idx="1"/>
          </p:nvPr>
        </p:nvSpPr>
        <p:spPr>
          <a:xfrm>
            <a:off x="522514" y="1487837"/>
            <a:ext cx="11021785" cy="4912963"/>
          </a:xfrm>
        </p:spPr>
        <p:txBody>
          <a:bodyPr>
            <a:normAutofit fontScale="77500" lnSpcReduction="20000"/>
          </a:bodyPr>
          <a:lstStyle/>
          <a:p>
            <a:pPr lvl="0" algn="just"/>
            <a:r>
              <a:rPr lang="en-US" sz="3600" b="1" dirty="0"/>
              <a:t>GML §239-m</a:t>
            </a:r>
            <a:endParaRPr lang="en-US" sz="3600" dirty="0"/>
          </a:p>
          <a:p>
            <a:pPr marL="342900" lvl="0" indent="-342900" algn="just">
              <a:buFont typeface="Arial" panose="020B0604020202020204" pitchFamily="34" charset="0"/>
              <a:buChar char="•"/>
            </a:pPr>
            <a:r>
              <a:rPr lang="en-US" sz="3600" dirty="0"/>
              <a:t>Recommendations are advisory opinions.</a:t>
            </a:r>
          </a:p>
          <a:p>
            <a:pPr marL="1028700" lvl="1" indent="-571500" algn="just">
              <a:buFont typeface="Wingdings" panose="05000000000000000000" pitchFamily="2" charset="2"/>
              <a:buChar char="§"/>
            </a:pPr>
            <a:r>
              <a:rPr lang="en-US" sz="3600" dirty="0"/>
              <a:t>No significant county-wide or inter-municipal impacts with no comments</a:t>
            </a:r>
          </a:p>
          <a:p>
            <a:pPr marL="1028700" lvl="1" indent="-571500" algn="just">
              <a:buFont typeface="Wingdings" panose="05000000000000000000" pitchFamily="2" charset="2"/>
              <a:buChar char="§"/>
            </a:pPr>
            <a:endParaRPr lang="en-US" sz="3600" dirty="0"/>
          </a:p>
          <a:p>
            <a:pPr marL="1028700" lvl="1" indent="-571500" algn="just">
              <a:buFont typeface="Wingdings" panose="05000000000000000000" pitchFamily="2" charset="2"/>
              <a:buChar char="§"/>
            </a:pPr>
            <a:r>
              <a:rPr lang="en-US" sz="3600" dirty="0"/>
              <a:t>No significant county-wide or inter-municipal impacts with advisory comments or recommendations</a:t>
            </a:r>
          </a:p>
          <a:p>
            <a:pPr marL="1028700" lvl="1" indent="-571500" algn="just">
              <a:buFont typeface="Wingdings" panose="05000000000000000000" pitchFamily="2" charset="2"/>
              <a:buChar char="§"/>
            </a:pPr>
            <a:endParaRPr lang="en-US" sz="3600" dirty="0"/>
          </a:p>
          <a:p>
            <a:pPr marL="1028700" lvl="1" indent="-571500" algn="just">
              <a:buFont typeface="Wingdings" panose="05000000000000000000" pitchFamily="2" charset="2"/>
              <a:buChar char="§"/>
            </a:pPr>
            <a:r>
              <a:rPr lang="en-US" sz="3600" dirty="0"/>
              <a:t>Significant county-wide or inter-municipal impacts and recommendation of </a:t>
            </a:r>
            <a:r>
              <a:rPr lang="en-US" sz="3600" b="1" dirty="0"/>
              <a:t>Denial</a:t>
            </a:r>
            <a:r>
              <a:rPr lang="en-US" sz="3600" dirty="0"/>
              <a:t> and reasons for recommendation of </a:t>
            </a:r>
            <a:r>
              <a:rPr lang="en-US" sz="3600" b="1" dirty="0"/>
              <a:t>Denial</a:t>
            </a:r>
          </a:p>
          <a:p>
            <a:pPr marL="1028700" lvl="1" indent="-571500" algn="just">
              <a:buFont typeface="Wingdings" panose="05000000000000000000" pitchFamily="2" charset="2"/>
              <a:buChar char="§"/>
            </a:pPr>
            <a:endParaRPr lang="en-US" sz="3600" dirty="0"/>
          </a:p>
          <a:p>
            <a:pPr marL="1028700" lvl="1" indent="-571500" algn="just">
              <a:buFont typeface="Wingdings" panose="05000000000000000000" pitchFamily="2" charset="2"/>
              <a:buChar char="§"/>
            </a:pPr>
            <a:r>
              <a:rPr lang="en-US" sz="3600" dirty="0"/>
              <a:t>No significant county-wide or inter-municipal impacts with conditions</a:t>
            </a:r>
            <a:endParaRPr lang="en-US" sz="3600" b="1" dirty="0"/>
          </a:p>
          <a:p>
            <a:pPr marL="800100" lvl="1" indent="-342900" algn="just">
              <a:buFont typeface="Arial" panose="020B0604020202020204" pitchFamily="34" charset="0"/>
              <a:buChar char="•"/>
            </a:pPr>
            <a:endParaRPr lang="en-US" sz="3600" b="1" i="1" dirty="0"/>
          </a:p>
          <a:p>
            <a:pPr lvl="1" algn="just"/>
            <a:endParaRPr lang="en-US" sz="3200" dirty="0"/>
          </a:p>
          <a:p>
            <a:pPr marL="800100" lvl="1" indent="-342900" algn="just">
              <a:buFont typeface="Arial" panose="020B0604020202020204" pitchFamily="34" charset="0"/>
              <a:buChar char="•"/>
            </a:pPr>
            <a:endParaRPr lang="en-US" sz="2800" dirty="0"/>
          </a:p>
          <a:p>
            <a:pPr lvl="2" algn="just"/>
            <a:endParaRPr lang="en-US" sz="2600" dirty="0"/>
          </a:p>
          <a:p>
            <a:pPr lvl="1" algn="just"/>
            <a:endParaRPr lang="en-US" sz="2400" dirty="0"/>
          </a:p>
          <a:p>
            <a:pPr lvl="1" algn="just"/>
            <a:endParaRPr lang="en-US" sz="1800" dirty="0"/>
          </a:p>
          <a:p>
            <a:endParaRPr lang="en-US" dirty="0"/>
          </a:p>
          <a:p>
            <a:endParaRPr lang="en-US" dirty="0"/>
          </a:p>
        </p:txBody>
      </p:sp>
      <p:sp>
        <p:nvSpPr>
          <p:cNvPr id="4" name="Slide Number Placeholder 3">
            <a:extLst>
              <a:ext uri="{FF2B5EF4-FFF2-40B4-BE49-F238E27FC236}">
                <a16:creationId xmlns:a16="http://schemas.microsoft.com/office/drawing/2014/main" id="{ADF0619B-0337-452E-9963-90C2FA6FB62D}"/>
              </a:ext>
            </a:extLst>
          </p:cNvPr>
          <p:cNvSpPr>
            <a:spLocks noGrp="1"/>
          </p:cNvSpPr>
          <p:nvPr>
            <p:ph type="sldNum" sz="quarter" idx="12"/>
          </p:nvPr>
        </p:nvSpPr>
        <p:spPr/>
        <p:txBody>
          <a:bodyPr/>
          <a:lstStyle/>
          <a:p>
            <a:fld id="{2CD454F5-B591-4D62-94AA-A49275F5CDFD}" type="slidenum">
              <a:rPr lang="en-US" smtClean="0"/>
              <a:t>32</a:t>
            </a:fld>
            <a:endParaRPr lang="en-US"/>
          </a:p>
        </p:txBody>
      </p:sp>
    </p:spTree>
    <p:extLst>
      <p:ext uri="{BB962C8B-B14F-4D97-AF65-F5344CB8AC3E}">
        <p14:creationId xmlns:p14="http://schemas.microsoft.com/office/powerpoint/2010/main" val="941709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9349"/>
          </a:xfrm>
          <a:solidFill>
            <a:srgbClr val="0070C0"/>
          </a:solidFill>
        </p:spPr>
        <p:txBody>
          <a:bodyPr anchor="ctr">
            <a:noAutofit/>
          </a:bodyPr>
          <a:lstStyle/>
          <a:p>
            <a:r>
              <a:rPr lang="en-US" sz="4800" b="1" dirty="0">
                <a:solidFill>
                  <a:schemeClr val="bg1"/>
                </a:solidFill>
                <a:latin typeface="+mn-lt"/>
              </a:rPr>
              <a:t>Broome County Planning Comments</a:t>
            </a:r>
            <a:br>
              <a:rPr lang="en-US" sz="4800" b="1" dirty="0">
                <a:solidFill>
                  <a:schemeClr val="bg1"/>
                </a:solidFill>
                <a:latin typeface="+mn-lt"/>
              </a:rPr>
            </a:br>
            <a:r>
              <a:rPr lang="en-US" sz="4800" b="1" dirty="0">
                <a:solidFill>
                  <a:schemeClr val="bg1"/>
                </a:solidFill>
                <a:latin typeface="+mn-lt"/>
              </a:rPr>
              <a:t>Examples</a:t>
            </a:r>
            <a:endParaRPr lang="en-US" sz="4800" b="1" i="1" dirty="0">
              <a:solidFill>
                <a:schemeClr val="bg1"/>
              </a:solidFill>
              <a:latin typeface="+mn-lt"/>
            </a:endParaRPr>
          </a:p>
        </p:txBody>
      </p:sp>
      <p:sp>
        <p:nvSpPr>
          <p:cNvPr id="3" name="Subtitle 2"/>
          <p:cNvSpPr>
            <a:spLocks noGrp="1"/>
          </p:cNvSpPr>
          <p:nvPr>
            <p:ph type="subTitle" idx="1"/>
          </p:nvPr>
        </p:nvSpPr>
        <p:spPr>
          <a:xfrm>
            <a:off x="522514" y="1487837"/>
            <a:ext cx="11021785" cy="4912963"/>
          </a:xfrm>
        </p:spPr>
        <p:txBody>
          <a:bodyPr>
            <a:normAutofit/>
          </a:bodyPr>
          <a:lstStyle/>
          <a:p>
            <a:pPr algn="l"/>
            <a:r>
              <a:rPr lang="en-US" sz="2800" b="1" dirty="0"/>
              <a:t>No significant county-wide or inter-municipal impacts with advisory comments or recommendations</a:t>
            </a:r>
          </a:p>
          <a:p>
            <a:pPr marL="285750" indent="-285750" algn="just">
              <a:buFont typeface="Arial" panose="020B0604020202020204" pitchFamily="34" charset="0"/>
              <a:buChar char="•"/>
            </a:pPr>
            <a:r>
              <a:rPr lang="en-US" sz="2800" b="1" dirty="0">
                <a:effectLst/>
                <a:ea typeface="Times New Roman" panose="02020603050405020304" pitchFamily="18" charset="0"/>
              </a:rPr>
              <a:t>Site Plan Review and Special Use Permit:</a:t>
            </a:r>
            <a:r>
              <a:rPr lang="en-US" sz="2800" dirty="0">
                <a:effectLst/>
                <a:ea typeface="Times New Roman" panose="02020603050405020304" pitchFamily="18" charset="0"/>
              </a:rPr>
              <a:t> Restaurant porch expansion for dining, parking lot revisions, gazebo and fencing to protect BBQ pit located along DPW roadway</a:t>
            </a:r>
          </a:p>
          <a:p>
            <a:pPr marL="285750" indent="-285750" algn="just">
              <a:buFont typeface="Arial" panose="020B0604020202020204" pitchFamily="34" charset="0"/>
              <a:buChar char="•"/>
            </a:pPr>
            <a:r>
              <a:rPr lang="en-US" sz="2800" b="1" dirty="0">
                <a:ea typeface="Times New Roman" panose="02020603050405020304" pitchFamily="18" charset="0"/>
              </a:rPr>
              <a:t>Broome County Planning</a:t>
            </a:r>
            <a:r>
              <a:rPr lang="en-US" sz="2800" dirty="0">
                <a:ea typeface="Times New Roman" panose="02020603050405020304" pitchFamily="18" charset="0"/>
              </a:rPr>
              <a:t> did not identify any significant countywide or inter-community impacts.</a:t>
            </a:r>
          </a:p>
          <a:p>
            <a:pPr marL="285750" indent="-285750" algn="just">
              <a:buFont typeface="Arial" panose="020B0604020202020204" pitchFamily="34" charset="0"/>
              <a:buChar char="•"/>
            </a:pPr>
            <a:r>
              <a:rPr lang="en-US" sz="2800" b="1" dirty="0">
                <a:effectLst/>
                <a:ea typeface="Times New Roman" panose="02020603050405020304" pitchFamily="18" charset="0"/>
              </a:rPr>
              <a:t>DPW</a:t>
            </a:r>
            <a:r>
              <a:rPr lang="en-US" sz="2800" dirty="0">
                <a:effectLst/>
                <a:ea typeface="Times New Roman" panose="02020603050405020304" pitchFamily="18" charset="0"/>
              </a:rPr>
              <a:t> </a:t>
            </a:r>
            <a:r>
              <a:rPr lang="en-US" sz="2800" dirty="0">
                <a:ea typeface="Times New Roman" panose="02020603050405020304" pitchFamily="18" charset="0"/>
              </a:rPr>
              <a:t>commented that nothing may be placed within the County Right-of-Way and line of sight at the corner for vehicles turning right should be maintained.</a:t>
            </a:r>
            <a:endParaRPr lang="en-US" sz="2800" dirty="0">
              <a:effectLst/>
              <a:ea typeface="Times New Roman" panose="02020603050405020304" pitchFamily="18" charset="0"/>
            </a:endParaRPr>
          </a:p>
          <a:p>
            <a:pPr marL="342900" indent="-342900" algn="just">
              <a:buFont typeface="Arial" panose="020B0604020202020204" pitchFamily="34" charset="0"/>
              <a:buChar char="•"/>
            </a:pPr>
            <a:endParaRPr lang="en-US" sz="1600" dirty="0"/>
          </a:p>
          <a:p>
            <a:pPr marL="800100" lvl="1" indent="-342900" algn="just">
              <a:buFont typeface="Arial" panose="020B0604020202020204" pitchFamily="34" charset="0"/>
              <a:buChar char="•"/>
            </a:pPr>
            <a:endParaRPr lang="en-US" sz="3600" b="1" i="1" dirty="0"/>
          </a:p>
          <a:p>
            <a:pPr lvl="1" algn="just"/>
            <a:endParaRPr lang="en-US" sz="3200" dirty="0"/>
          </a:p>
          <a:p>
            <a:pPr marL="800100" lvl="1" indent="-342900" algn="just">
              <a:buFont typeface="Arial" panose="020B0604020202020204" pitchFamily="34" charset="0"/>
              <a:buChar char="•"/>
            </a:pPr>
            <a:endParaRPr lang="en-US" sz="2800" dirty="0"/>
          </a:p>
          <a:p>
            <a:pPr lvl="2" algn="just"/>
            <a:endParaRPr lang="en-US" sz="2600" dirty="0"/>
          </a:p>
          <a:p>
            <a:pPr lvl="1" algn="just"/>
            <a:endParaRPr lang="en-US" sz="2400" dirty="0"/>
          </a:p>
          <a:p>
            <a:pPr lvl="1" algn="just"/>
            <a:endParaRPr lang="en-US" sz="1800" dirty="0"/>
          </a:p>
          <a:p>
            <a:endParaRPr lang="en-US" dirty="0"/>
          </a:p>
          <a:p>
            <a:endParaRPr lang="en-US" dirty="0"/>
          </a:p>
        </p:txBody>
      </p:sp>
      <p:sp>
        <p:nvSpPr>
          <p:cNvPr id="4" name="Slide Number Placeholder 3">
            <a:extLst>
              <a:ext uri="{FF2B5EF4-FFF2-40B4-BE49-F238E27FC236}">
                <a16:creationId xmlns:a16="http://schemas.microsoft.com/office/drawing/2014/main" id="{ADF0619B-0337-452E-9963-90C2FA6FB62D}"/>
              </a:ext>
            </a:extLst>
          </p:cNvPr>
          <p:cNvSpPr>
            <a:spLocks noGrp="1"/>
          </p:cNvSpPr>
          <p:nvPr>
            <p:ph type="sldNum" sz="quarter" idx="12"/>
          </p:nvPr>
        </p:nvSpPr>
        <p:spPr/>
        <p:txBody>
          <a:bodyPr/>
          <a:lstStyle/>
          <a:p>
            <a:fld id="{2CD454F5-B591-4D62-94AA-A49275F5CDFD}" type="slidenum">
              <a:rPr lang="en-US" smtClean="0"/>
              <a:t>33</a:t>
            </a:fld>
            <a:endParaRPr lang="en-US"/>
          </a:p>
        </p:txBody>
      </p:sp>
    </p:spTree>
    <p:extLst>
      <p:ext uri="{BB962C8B-B14F-4D97-AF65-F5344CB8AC3E}">
        <p14:creationId xmlns:p14="http://schemas.microsoft.com/office/powerpoint/2010/main" val="3696750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9349"/>
          </a:xfrm>
          <a:solidFill>
            <a:srgbClr val="0070C0"/>
          </a:solidFill>
        </p:spPr>
        <p:txBody>
          <a:bodyPr anchor="ctr">
            <a:noAutofit/>
          </a:bodyPr>
          <a:lstStyle/>
          <a:p>
            <a:r>
              <a:rPr lang="en-US" sz="4800" b="1" dirty="0">
                <a:solidFill>
                  <a:schemeClr val="bg1"/>
                </a:solidFill>
                <a:latin typeface="+mn-lt"/>
              </a:rPr>
              <a:t>Broome County Planning Comments</a:t>
            </a:r>
            <a:br>
              <a:rPr lang="en-US" sz="4800" b="1" dirty="0">
                <a:solidFill>
                  <a:schemeClr val="bg1"/>
                </a:solidFill>
                <a:latin typeface="+mn-lt"/>
              </a:rPr>
            </a:br>
            <a:r>
              <a:rPr lang="en-US" sz="4800" b="1" dirty="0">
                <a:solidFill>
                  <a:schemeClr val="bg1"/>
                </a:solidFill>
                <a:latin typeface="+mn-lt"/>
              </a:rPr>
              <a:t>Examples</a:t>
            </a:r>
            <a:endParaRPr lang="en-US" sz="4800" b="1" i="1" dirty="0">
              <a:solidFill>
                <a:schemeClr val="bg1"/>
              </a:solidFill>
              <a:latin typeface="+mn-lt"/>
            </a:endParaRPr>
          </a:p>
        </p:txBody>
      </p:sp>
      <p:sp>
        <p:nvSpPr>
          <p:cNvPr id="3" name="Subtitle 2"/>
          <p:cNvSpPr>
            <a:spLocks noGrp="1"/>
          </p:cNvSpPr>
          <p:nvPr>
            <p:ph type="subTitle" idx="1"/>
          </p:nvPr>
        </p:nvSpPr>
        <p:spPr>
          <a:xfrm>
            <a:off x="522514" y="1487837"/>
            <a:ext cx="11021785" cy="4912963"/>
          </a:xfrm>
        </p:spPr>
        <p:txBody>
          <a:bodyPr>
            <a:normAutofit fontScale="77500" lnSpcReduction="20000"/>
          </a:bodyPr>
          <a:lstStyle/>
          <a:p>
            <a:pPr algn="l"/>
            <a:r>
              <a:rPr lang="en-US" sz="2100" b="1" dirty="0"/>
              <a:t>No significant county-wide or inter-municipal impacts with advisory comments or recommendations</a:t>
            </a:r>
          </a:p>
          <a:p>
            <a:pPr algn="just"/>
            <a:endParaRPr lang="en-US" sz="2100" b="1" dirty="0"/>
          </a:p>
          <a:p>
            <a:pPr algn="just"/>
            <a:r>
              <a:rPr lang="en-US" sz="2100" b="1" dirty="0"/>
              <a:t>Area Variance:</a:t>
            </a:r>
            <a:r>
              <a:rPr lang="en-US" sz="2100" b="1" dirty="0">
                <a:effectLst/>
                <a:ea typeface="Times New Roman" panose="02020603050405020304" pitchFamily="18" charset="0"/>
              </a:rPr>
              <a:t> Pole barn exceeding allowed size from 1500 SF to 6960 SF and exceeding allowed height from 16 FT to 30 FT</a:t>
            </a:r>
            <a:r>
              <a:rPr lang="en-US" sz="2100" dirty="0">
                <a:effectLst/>
                <a:ea typeface="Times New Roman" panose="02020603050405020304" pitchFamily="18" charset="0"/>
              </a:rPr>
              <a:t> </a:t>
            </a:r>
          </a:p>
          <a:p>
            <a:pPr marL="342900" indent="-342900" algn="just">
              <a:buFont typeface="Arial" panose="020B0604020202020204" pitchFamily="34" charset="0"/>
              <a:buChar char="•"/>
            </a:pPr>
            <a:r>
              <a:rPr lang="en-US" sz="2100" dirty="0">
                <a:effectLst/>
                <a:ea typeface="Times New Roman" panose="02020603050405020304" pitchFamily="18" charset="0"/>
              </a:rPr>
              <a:t>The </a:t>
            </a:r>
            <a:r>
              <a:rPr lang="en-US" sz="2100" b="1" dirty="0">
                <a:effectLst/>
                <a:ea typeface="Times New Roman" panose="02020603050405020304" pitchFamily="18" charset="0"/>
              </a:rPr>
              <a:t>variances seem substantial</a:t>
            </a:r>
            <a:r>
              <a:rPr lang="en-US" sz="2100" dirty="0">
                <a:effectLst/>
                <a:ea typeface="Times New Roman" panose="02020603050405020304" pitchFamily="18" charset="0"/>
              </a:rPr>
              <a:t>, and the Town ZBA should </a:t>
            </a:r>
            <a:r>
              <a:rPr lang="en-US" sz="2100" b="1" dirty="0">
                <a:effectLst/>
                <a:ea typeface="Times New Roman" panose="02020603050405020304" pitchFamily="18" charset="0"/>
              </a:rPr>
              <a:t>consider the precedent</a:t>
            </a:r>
            <a:r>
              <a:rPr lang="en-US" sz="2100" dirty="0">
                <a:effectLst/>
                <a:ea typeface="Times New Roman" panose="02020603050405020304" pitchFamily="18" charset="0"/>
              </a:rPr>
              <a:t> granting this variance would set.  </a:t>
            </a:r>
            <a:r>
              <a:rPr lang="en-US" sz="2100" b="1" dirty="0">
                <a:effectLst/>
                <a:ea typeface="Times New Roman" panose="02020603050405020304" pitchFamily="18" charset="0"/>
              </a:rPr>
              <a:t>Clear documentation of the particularly unique site and project circumstances</a:t>
            </a:r>
            <a:r>
              <a:rPr lang="en-US" sz="2100" dirty="0">
                <a:effectLst/>
                <a:ea typeface="Times New Roman" panose="02020603050405020304" pitchFamily="18" charset="0"/>
              </a:rPr>
              <a:t> justifying such a variance is recommended to avoid unintended consequences elsewhere, particularly in the </a:t>
            </a:r>
            <a:r>
              <a:rPr lang="en-US" sz="2100" b="1" dirty="0">
                <a:effectLst/>
                <a:ea typeface="Times New Roman" panose="02020603050405020304" pitchFamily="18" charset="0"/>
              </a:rPr>
              <a:t>Residential District where the general character</a:t>
            </a:r>
            <a:r>
              <a:rPr lang="en-US" sz="2100" dirty="0">
                <a:effectLst/>
                <a:ea typeface="Times New Roman" panose="02020603050405020304" pitchFamily="18" charset="0"/>
              </a:rPr>
              <a:t> is smaller in scale, allowed maximum density per acre is greater and required minimum lot size and setbacks are less. </a:t>
            </a:r>
          </a:p>
          <a:p>
            <a:pPr marL="228600" marR="0" algn="just">
              <a:spcBef>
                <a:spcPts val="0"/>
              </a:spcBef>
              <a:spcAft>
                <a:spcPts val="0"/>
              </a:spcAft>
            </a:pPr>
            <a:r>
              <a:rPr lang="en-US" sz="2100" dirty="0">
                <a:effectLst/>
                <a:ea typeface="Times New Roman" panose="02020603050405020304" pitchFamily="18" charset="0"/>
              </a:rPr>
              <a:t> </a:t>
            </a:r>
          </a:p>
          <a:p>
            <a:pPr marL="342900" marR="0" lvl="0" indent="-342900" algn="just">
              <a:spcBef>
                <a:spcPts val="0"/>
              </a:spcBef>
              <a:spcAft>
                <a:spcPts val="0"/>
              </a:spcAft>
              <a:buFont typeface="Arial" panose="020B0604020202020204" pitchFamily="34" charset="0"/>
              <a:buChar char="•"/>
            </a:pPr>
            <a:r>
              <a:rPr lang="en-US" sz="2100" dirty="0">
                <a:effectLst/>
                <a:ea typeface="Times New Roman" panose="02020603050405020304" pitchFamily="18" charset="0"/>
              </a:rPr>
              <a:t>The Town ZBA should also consider the </a:t>
            </a:r>
            <a:r>
              <a:rPr lang="en-US" sz="2100" b="1" dirty="0">
                <a:effectLst/>
                <a:ea typeface="Times New Roman" panose="02020603050405020304" pitchFamily="18" charset="0"/>
              </a:rPr>
              <a:t>recent Town Board efforts and adoption</a:t>
            </a:r>
            <a:r>
              <a:rPr lang="en-US" sz="2100" dirty="0">
                <a:effectLst/>
                <a:ea typeface="Times New Roman" panose="02020603050405020304" pitchFamily="18" charset="0"/>
              </a:rPr>
              <a:t> of Local Law to amend and set the allowable square footage for detached garage at 1,500 SF (not to exceed 1,500 SF). </a:t>
            </a:r>
          </a:p>
          <a:p>
            <a:pPr marL="800100" marR="0" indent="-342900">
              <a:spcBef>
                <a:spcPts val="0"/>
              </a:spcBef>
              <a:spcAft>
                <a:spcPts val="0"/>
              </a:spcAft>
              <a:buFont typeface="Arial" panose="020B0604020202020204" pitchFamily="34" charset="0"/>
              <a:buChar char="•"/>
            </a:pPr>
            <a:r>
              <a:rPr lang="en-US" sz="2100" dirty="0">
                <a:effectLst/>
                <a:ea typeface="Times New Roman" panose="02020603050405020304" pitchFamily="18" charset="0"/>
              </a:rPr>
              <a:t> </a:t>
            </a:r>
          </a:p>
          <a:p>
            <a:pPr marL="342900" marR="0" lvl="0" indent="-342900" algn="just">
              <a:spcBef>
                <a:spcPts val="0"/>
              </a:spcBef>
              <a:spcAft>
                <a:spcPts val="0"/>
              </a:spcAft>
              <a:buFont typeface="Arial" panose="020B0604020202020204" pitchFamily="34" charset="0"/>
              <a:buChar char="•"/>
            </a:pPr>
            <a:r>
              <a:rPr lang="en-US" sz="2100" dirty="0">
                <a:effectLst/>
                <a:ea typeface="Times New Roman" panose="02020603050405020304" pitchFamily="18" charset="0"/>
              </a:rPr>
              <a:t>The </a:t>
            </a:r>
            <a:r>
              <a:rPr lang="en-US" sz="2100" b="1" dirty="0">
                <a:effectLst/>
                <a:ea typeface="Times New Roman" panose="02020603050405020304" pitchFamily="18" charset="0"/>
              </a:rPr>
              <a:t>site plan</a:t>
            </a:r>
            <a:r>
              <a:rPr lang="en-US" sz="2100" dirty="0">
                <a:effectLst/>
                <a:ea typeface="Times New Roman" panose="02020603050405020304" pitchFamily="18" charset="0"/>
              </a:rPr>
              <a:t> should show compliance with BCHD comments, zoning notes, drainage, and appropriate emergency vehicle access.</a:t>
            </a:r>
          </a:p>
          <a:p>
            <a:pPr marL="342900" marR="0" lvl="0" indent="-342900" algn="just">
              <a:spcBef>
                <a:spcPts val="0"/>
              </a:spcBef>
              <a:spcAft>
                <a:spcPts val="0"/>
              </a:spcAft>
              <a:buFont typeface="Arial" panose="020B0604020202020204" pitchFamily="34" charset="0"/>
              <a:buChar char="•"/>
            </a:pPr>
            <a:endParaRPr lang="en-US" sz="2100" dirty="0">
              <a:effectLst/>
              <a:ea typeface="Times New Roman" panose="02020603050405020304" pitchFamily="18" charset="0"/>
            </a:endParaRPr>
          </a:p>
          <a:p>
            <a:pPr marL="342900" marR="0" lvl="0" indent="-342900" algn="just">
              <a:spcBef>
                <a:spcPts val="0"/>
              </a:spcBef>
              <a:spcAft>
                <a:spcPts val="0"/>
              </a:spcAft>
              <a:buFont typeface="Arial" panose="020B0604020202020204" pitchFamily="34" charset="0"/>
              <a:buChar char="•"/>
            </a:pPr>
            <a:r>
              <a:rPr lang="en-US" sz="2100" dirty="0">
                <a:effectLst/>
                <a:ea typeface="Times New Roman" panose="02020603050405020304" pitchFamily="18" charset="0"/>
              </a:rPr>
              <a:t>The </a:t>
            </a:r>
            <a:r>
              <a:rPr lang="en-US" sz="2100" b="1" dirty="0">
                <a:effectLst/>
                <a:ea typeface="Times New Roman" panose="02020603050405020304" pitchFamily="18" charset="0"/>
              </a:rPr>
              <a:t>site plan and SEQR SEAF</a:t>
            </a:r>
            <a:r>
              <a:rPr lang="en-US" sz="2100" dirty="0">
                <a:effectLst/>
                <a:ea typeface="Times New Roman" panose="02020603050405020304" pitchFamily="18" charset="0"/>
              </a:rPr>
              <a:t> should include/address the </a:t>
            </a:r>
            <a:r>
              <a:rPr lang="en-US" sz="2100" b="1" dirty="0">
                <a:effectLst/>
                <a:ea typeface="Times New Roman" panose="02020603050405020304" pitchFamily="18" charset="0"/>
              </a:rPr>
              <a:t>area of disturbance and NWI wetlands</a:t>
            </a:r>
            <a:r>
              <a:rPr lang="en-US" sz="2100" dirty="0">
                <a:effectLst/>
                <a:ea typeface="Times New Roman" panose="02020603050405020304" pitchFamily="18" charset="0"/>
              </a:rPr>
              <a:t> that occupy the project tax map (see BCGIS).</a:t>
            </a:r>
          </a:p>
          <a:p>
            <a:pPr marL="800100" marR="0" indent="-342900">
              <a:spcBef>
                <a:spcPts val="0"/>
              </a:spcBef>
              <a:spcAft>
                <a:spcPts val="0"/>
              </a:spcAft>
              <a:buFont typeface="Arial" panose="020B0604020202020204" pitchFamily="34" charset="0"/>
              <a:buChar char="•"/>
            </a:pPr>
            <a:r>
              <a:rPr lang="en-US" sz="2100" dirty="0">
                <a:effectLst/>
                <a:ea typeface="Times New Roman" panose="02020603050405020304" pitchFamily="18" charset="0"/>
              </a:rPr>
              <a:t> </a:t>
            </a:r>
          </a:p>
          <a:p>
            <a:pPr marL="342900" marR="0" lvl="0" indent="-342900" algn="just">
              <a:spcBef>
                <a:spcPts val="0"/>
              </a:spcBef>
              <a:spcAft>
                <a:spcPts val="0"/>
              </a:spcAft>
              <a:buFont typeface="Arial" panose="020B0604020202020204" pitchFamily="34" charset="0"/>
              <a:buChar char="•"/>
            </a:pPr>
            <a:r>
              <a:rPr lang="en-US" sz="2100" dirty="0">
                <a:effectLst/>
                <a:ea typeface="Times New Roman" panose="02020603050405020304" pitchFamily="18" charset="0"/>
              </a:rPr>
              <a:t>The Town ZBA should consider the need for </a:t>
            </a:r>
            <a:r>
              <a:rPr lang="en-US" sz="2100" b="1" dirty="0">
                <a:effectLst/>
                <a:ea typeface="Times New Roman" panose="02020603050405020304" pitchFamily="18" charset="0"/>
              </a:rPr>
              <a:t>before and after renderings of the project site</a:t>
            </a:r>
            <a:r>
              <a:rPr lang="en-US" sz="2100" dirty="0">
                <a:effectLst/>
                <a:ea typeface="Times New Roman" panose="02020603050405020304" pitchFamily="18" charset="0"/>
              </a:rPr>
              <a:t> to demonstrate that the existing trees would block the-majority-of the structure from town road as indicated in the project submittal and to assess potential impacts to the visual character of the area and the need for additional tree screening and/or tree maintenance to the extent necessary.</a:t>
            </a:r>
          </a:p>
          <a:p>
            <a:pPr marR="0" lvl="0" algn="just">
              <a:spcBef>
                <a:spcPts val="0"/>
              </a:spcBef>
              <a:spcAft>
                <a:spcPts val="0"/>
              </a:spcAft>
            </a:pPr>
            <a:endParaRPr lang="en-US" sz="2100" dirty="0">
              <a:effectLst/>
              <a:ea typeface="Times New Roman" panose="02020603050405020304" pitchFamily="18" charset="0"/>
            </a:endParaRPr>
          </a:p>
          <a:p>
            <a:pPr marR="0" lvl="0" algn="just">
              <a:spcBef>
                <a:spcPts val="0"/>
              </a:spcBef>
              <a:spcAft>
                <a:spcPts val="0"/>
              </a:spcAft>
            </a:pPr>
            <a:r>
              <a:rPr lang="en-US" sz="2100" b="1" dirty="0">
                <a:effectLst/>
                <a:ea typeface="Times New Roman" panose="02020603050405020304" pitchFamily="18" charset="0"/>
              </a:rPr>
              <a:t>The Town ZBA requested the </a:t>
            </a:r>
            <a:r>
              <a:rPr lang="en-US" sz="2100" b="1" dirty="0">
                <a:ea typeface="Times New Roman" panose="02020603050405020304" pitchFamily="18" charset="0"/>
              </a:rPr>
              <a:t>applicant downsize the pole barn and the Town </a:t>
            </a:r>
            <a:r>
              <a:rPr lang="en-US" sz="2100" b="1" dirty="0">
                <a:effectLst/>
                <a:ea typeface="Times New Roman" panose="02020603050405020304" pitchFamily="18" charset="0"/>
              </a:rPr>
              <a:t>resubmitted the project for 239 review for 5000 SF pole barn.</a:t>
            </a:r>
          </a:p>
          <a:p>
            <a:pPr marL="0" marR="0">
              <a:spcBef>
                <a:spcPts val="0"/>
              </a:spcBef>
              <a:spcAft>
                <a:spcPts val="0"/>
              </a:spcAft>
            </a:pPr>
            <a:r>
              <a:rPr lang="en-US" sz="1900" dirty="0">
                <a:effectLst/>
                <a:ea typeface="Times New Roman" panose="02020603050405020304" pitchFamily="18" charset="0"/>
              </a:rPr>
              <a:t> </a:t>
            </a:r>
          </a:p>
          <a:p>
            <a:pPr marL="285750" indent="-285750" algn="just">
              <a:buFont typeface="Arial" panose="020B0604020202020204" pitchFamily="34" charset="0"/>
              <a:buChar char="•"/>
            </a:pPr>
            <a:endParaRPr lang="en-US" sz="1600" b="1" dirty="0"/>
          </a:p>
          <a:p>
            <a:pPr algn="just"/>
            <a:endParaRPr lang="en-US" sz="1600" b="1" dirty="0"/>
          </a:p>
          <a:p>
            <a:pPr marL="342900" indent="-342900" algn="just">
              <a:buFont typeface="Arial" panose="020B0604020202020204" pitchFamily="34" charset="0"/>
              <a:buChar char="•"/>
            </a:pPr>
            <a:endParaRPr lang="en-US" sz="1600" dirty="0"/>
          </a:p>
          <a:p>
            <a:pPr marL="800100" lvl="1" indent="-342900" algn="just">
              <a:buFont typeface="Arial" panose="020B0604020202020204" pitchFamily="34" charset="0"/>
              <a:buChar char="•"/>
            </a:pPr>
            <a:endParaRPr lang="en-US" sz="3600" b="1" i="1" dirty="0"/>
          </a:p>
          <a:p>
            <a:pPr lvl="1" algn="just"/>
            <a:endParaRPr lang="en-US" sz="3200" dirty="0"/>
          </a:p>
          <a:p>
            <a:pPr marL="800100" lvl="1" indent="-342900" algn="just">
              <a:buFont typeface="Arial" panose="020B0604020202020204" pitchFamily="34" charset="0"/>
              <a:buChar char="•"/>
            </a:pPr>
            <a:endParaRPr lang="en-US" sz="2800" dirty="0"/>
          </a:p>
          <a:p>
            <a:pPr lvl="2" algn="just"/>
            <a:endParaRPr lang="en-US" sz="2600" dirty="0"/>
          </a:p>
          <a:p>
            <a:pPr lvl="1" algn="just"/>
            <a:endParaRPr lang="en-US" sz="2400" dirty="0"/>
          </a:p>
          <a:p>
            <a:pPr lvl="1" algn="just"/>
            <a:endParaRPr lang="en-US" sz="1800" dirty="0"/>
          </a:p>
          <a:p>
            <a:endParaRPr lang="en-US" dirty="0"/>
          </a:p>
          <a:p>
            <a:endParaRPr lang="en-US" dirty="0"/>
          </a:p>
        </p:txBody>
      </p:sp>
      <p:sp>
        <p:nvSpPr>
          <p:cNvPr id="4" name="Slide Number Placeholder 3">
            <a:extLst>
              <a:ext uri="{FF2B5EF4-FFF2-40B4-BE49-F238E27FC236}">
                <a16:creationId xmlns:a16="http://schemas.microsoft.com/office/drawing/2014/main" id="{ADF0619B-0337-452E-9963-90C2FA6FB62D}"/>
              </a:ext>
            </a:extLst>
          </p:cNvPr>
          <p:cNvSpPr>
            <a:spLocks noGrp="1"/>
          </p:cNvSpPr>
          <p:nvPr>
            <p:ph type="sldNum" sz="quarter" idx="12"/>
          </p:nvPr>
        </p:nvSpPr>
        <p:spPr/>
        <p:txBody>
          <a:bodyPr/>
          <a:lstStyle/>
          <a:p>
            <a:fld id="{2CD454F5-B591-4D62-94AA-A49275F5CDFD}" type="slidenum">
              <a:rPr lang="en-US" smtClean="0"/>
              <a:t>34</a:t>
            </a:fld>
            <a:endParaRPr lang="en-US"/>
          </a:p>
        </p:txBody>
      </p:sp>
    </p:spTree>
    <p:extLst>
      <p:ext uri="{BB962C8B-B14F-4D97-AF65-F5344CB8AC3E}">
        <p14:creationId xmlns:p14="http://schemas.microsoft.com/office/powerpoint/2010/main" val="1601086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79349"/>
          </a:xfrm>
          <a:solidFill>
            <a:srgbClr val="0070C0"/>
          </a:solidFill>
        </p:spPr>
        <p:txBody>
          <a:bodyPr anchor="ctr">
            <a:noAutofit/>
          </a:bodyPr>
          <a:lstStyle/>
          <a:p>
            <a:r>
              <a:rPr lang="en-US" sz="4800" b="1" dirty="0">
                <a:solidFill>
                  <a:schemeClr val="bg1"/>
                </a:solidFill>
                <a:latin typeface="+mn-lt"/>
              </a:rPr>
              <a:t>Broome County Planning Comments</a:t>
            </a:r>
            <a:br>
              <a:rPr lang="en-US" sz="4800" b="1" dirty="0">
                <a:solidFill>
                  <a:schemeClr val="bg1"/>
                </a:solidFill>
                <a:latin typeface="+mn-lt"/>
              </a:rPr>
            </a:br>
            <a:r>
              <a:rPr lang="en-US" sz="4800" b="1" dirty="0">
                <a:solidFill>
                  <a:schemeClr val="bg1"/>
                </a:solidFill>
                <a:latin typeface="+mn-lt"/>
              </a:rPr>
              <a:t>Examples</a:t>
            </a:r>
            <a:endParaRPr lang="en-US" sz="4800" b="1" i="1" dirty="0">
              <a:solidFill>
                <a:schemeClr val="bg1"/>
              </a:solidFill>
              <a:latin typeface="+mn-lt"/>
            </a:endParaRPr>
          </a:p>
        </p:txBody>
      </p:sp>
      <p:sp>
        <p:nvSpPr>
          <p:cNvPr id="3" name="Subtitle 2"/>
          <p:cNvSpPr>
            <a:spLocks noGrp="1"/>
          </p:cNvSpPr>
          <p:nvPr>
            <p:ph type="subTitle" idx="1"/>
          </p:nvPr>
        </p:nvSpPr>
        <p:spPr>
          <a:xfrm>
            <a:off x="522514" y="1487837"/>
            <a:ext cx="11021785" cy="4912963"/>
          </a:xfrm>
        </p:spPr>
        <p:txBody>
          <a:bodyPr>
            <a:normAutofit fontScale="55000" lnSpcReduction="20000"/>
          </a:bodyPr>
          <a:lstStyle/>
          <a:p>
            <a:pPr algn="just"/>
            <a:r>
              <a:rPr lang="en-US" sz="2100" b="1" dirty="0"/>
              <a:t>Significant county-wide or inter-municipal impacts and recommendation of Denial and reasons for recommendation of Denial </a:t>
            </a:r>
          </a:p>
          <a:p>
            <a:pPr algn="just"/>
            <a:r>
              <a:rPr lang="en-US" sz="2100" b="1" dirty="0"/>
              <a:t>(land use compatibility, traffic, impacts on county or state uses, drainage, community facilities, and official county development policies)</a:t>
            </a:r>
          </a:p>
          <a:p>
            <a:pPr algn="just"/>
            <a:r>
              <a:rPr lang="en-US" sz="2100" b="1" dirty="0"/>
              <a:t>Site Plan Review: Drive-Thru Only Coffee Shop along Greenway and Town road and service road to NYSDOT highway</a:t>
            </a:r>
          </a:p>
          <a:p>
            <a:pPr marL="342900" indent="-342900" algn="just">
              <a:buFont typeface="Arial" panose="020B0604020202020204" pitchFamily="34" charset="0"/>
              <a:buChar char="•"/>
            </a:pPr>
            <a:r>
              <a:rPr lang="en-US" sz="2100" dirty="0"/>
              <a:t>Uncertainties about significant impacts to traffic and pedestrian access and inconsistencies with significant improvements and investments to enhance multi-modal transportation needs in the project area.</a:t>
            </a:r>
          </a:p>
          <a:p>
            <a:pPr marL="342900" indent="-342900" algn="just">
              <a:buFont typeface="Arial" panose="020B0604020202020204" pitchFamily="34" charset="0"/>
              <a:buChar char="•"/>
            </a:pPr>
            <a:r>
              <a:rPr lang="en-US" sz="2100" dirty="0"/>
              <a:t>BMTS pointed to land use inconsistencies, impacts to vehicular, pedestrian, and bicycle traffic and to the regional trail system and inconsistencies with regional development policies and projects to make the transportation system more walkable and bikeable, and more safe and more efficient for all users.</a:t>
            </a:r>
          </a:p>
          <a:p>
            <a:pPr marL="342900" indent="-342900" algn="just">
              <a:buFont typeface="Arial" panose="020B0604020202020204" pitchFamily="34" charset="0"/>
              <a:buChar char="•"/>
            </a:pPr>
            <a:r>
              <a:rPr lang="en-US" sz="2100" dirty="0">
                <a:effectLst/>
                <a:ea typeface="Times New Roman" panose="02020603050405020304" pitchFamily="18" charset="0"/>
              </a:rPr>
              <a:t>This completely automobile-oriented development as proposed would not allow for personal interactions, would not be walkable or bikeable; and would not be the most safe and efficient for the users of the new Greenway or for the surrounding residents.  </a:t>
            </a:r>
          </a:p>
          <a:p>
            <a:pPr marL="342900" indent="-342900" algn="just">
              <a:buFont typeface="Arial" panose="020B0604020202020204" pitchFamily="34" charset="0"/>
              <a:buChar char="•"/>
            </a:pPr>
            <a:r>
              <a:rPr lang="en-US" sz="2100" dirty="0">
                <a:effectLst/>
                <a:ea typeface="Times New Roman" panose="02020603050405020304" pitchFamily="18" charset="0"/>
              </a:rPr>
              <a:t>It would not accommodate pedestrian and bicycle traffic from the Greenway or from the surrounding residential and commercial uses and from the conservation area.</a:t>
            </a:r>
          </a:p>
          <a:p>
            <a:pPr marL="342900" indent="-342900" algn="just">
              <a:buFont typeface="Arial" panose="020B0604020202020204" pitchFamily="34" charset="0"/>
              <a:buChar char="•"/>
            </a:pPr>
            <a:r>
              <a:rPr lang="en-US" sz="2100" dirty="0">
                <a:effectLst/>
                <a:ea typeface="Times New Roman" panose="02020603050405020304" pitchFamily="18" charset="0"/>
              </a:rPr>
              <a:t>It would not support the objectives, efforts, and investments Greenway (NYSDOT) project or with the intent of the more recent infrastructure investments, including the Greenway and sidewalks further west, to facilitate different modes of transportation.  </a:t>
            </a:r>
          </a:p>
          <a:p>
            <a:pPr marL="342900" indent="-342900" algn="just">
              <a:buFont typeface="Arial" panose="020B0604020202020204" pitchFamily="34" charset="0"/>
              <a:buChar char="•"/>
            </a:pPr>
            <a:r>
              <a:rPr lang="en-US" sz="2100" dirty="0">
                <a:effectLst/>
                <a:ea typeface="Times New Roman" panose="02020603050405020304" pitchFamily="18" charset="0"/>
              </a:rPr>
              <a:t>BMTS recommends a TIS to ascertain the traffic impacts of this first drive-thru likely only coffee shop in the area and notes that many existing drive-through coffee shops in our area have known operational traffic impacts and that traffic may increase, delays could increase, and there may be potential safety impacts to trail users.</a:t>
            </a:r>
            <a:endParaRPr lang="en-US" sz="2100" dirty="0">
              <a:ea typeface="Times New Roman" panose="02020603050405020304" pitchFamily="18" charset="0"/>
            </a:endParaRPr>
          </a:p>
          <a:p>
            <a:pPr marL="342900" indent="-342900" algn="just">
              <a:buFont typeface="Arial" panose="020B0604020202020204" pitchFamily="34" charset="0"/>
              <a:buChar char="•"/>
            </a:pPr>
            <a:r>
              <a:rPr lang="en-US" sz="2100" dirty="0">
                <a:effectLst/>
                <a:ea typeface="Times New Roman" panose="02020603050405020304" pitchFamily="18" charset="0"/>
              </a:rPr>
              <a:t>The NYSDOT comments also point to traffic/safety uncertainties and inconsistencies with the regional plans and requests a trip generation summary for NYSDOT and BMTS to evaluate and </a:t>
            </a:r>
            <a:r>
              <a:rPr lang="en-US" sz="2100" b="1" dirty="0">
                <a:effectLst/>
                <a:ea typeface="Times New Roman" panose="02020603050405020304" pitchFamily="18" charset="0"/>
              </a:rPr>
              <a:t>requests revisions to the site plan</a:t>
            </a:r>
            <a:r>
              <a:rPr lang="en-US" sz="2100" dirty="0">
                <a:effectLst/>
                <a:ea typeface="Times New Roman" panose="02020603050405020304" pitchFamily="18" charset="0"/>
              </a:rPr>
              <a:t> to account for the </a:t>
            </a:r>
            <a:r>
              <a:rPr lang="en-US" sz="2100" b="1" dirty="0">
                <a:effectLst/>
                <a:ea typeface="Times New Roman" panose="02020603050405020304" pitchFamily="18" charset="0"/>
              </a:rPr>
              <a:t>new Greenway facilities</a:t>
            </a:r>
            <a:r>
              <a:rPr lang="en-US" sz="2100" dirty="0">
                <a:effectLst/>
                <a:ea typeface="Times New Roman" panose="02020603050405020304" pitchFamily="18" charset="0"/>
              </a:rPr>
              <a:t> upon completion and the </a:t>
            </a:r>
            <a:r>
              <a:rPr lang="en-US" sz="2100" b="1" dirty="0">
                <a:effectLst/>
                <a:ea typeface="Times New Roman" panose="02020603050405020304" pitchFamily="18" charset="0"/>
              </a:rPr>
              <a:t>drainage swale along the service road</a:t>
            </a:r>
            <a:r>
              <a:rPr lang="en-US" sz="2100" dirty="0">
                <a:effectLst/>
                <a:ea typeface="Times New Roman" panose="02020603050405020304" pitchFamily="18" charset="0"/>
              </a:rPr>
              <a:t>, a </a:t>
            </a:r>
            <a:r>
              <a:rPr lang="en-US" sz="2100" b="1" dirty="0">
                <a:effectLst/>
                <a:ea typeface="Times New Roman" panose="02020603050405020304" pitchFamily="18" charset="0"/>
              </a:rPr>
              <a:t>sidewalk along the local street</a:t>
            </a:r>
            <a:r>
              <a:rPr lang="en-US" sz="2100" dirty="0">
                <a:effectLst/>
                <a:ea typeface="Times New Roman" panose="02020603050405020304" pitchFamily="18" charset="0"/>
              </a:rPr>
              <a:t> because the project will likely increase foot traffic, and inclusion of </a:t>
            </a:r>
            <a:r>
              <a:rPr lang="en-US" sz="2100" b="1" dirty="0">
                <a:effectLst/>
                <a:ea typeface="Times New Roman" panose="02020603050405020304" pitchFamily="18" charset="0"/>
              </a:rPr>
              <a:t>Complete Streets principle</a:t>
            </a:r>
            <a:r>
              <a:rPr lang="en-US" sz="2100" dirty="0">
                <a:effectLst/>
                <a:ea typeface="Times New Roman" panose="02020603050405020304" pitchFamily="18" charset="0"/>
              </a:rPr>
              <a:t> in the site design.</a:t>
            </a:r>
          </a:p>
          <a:p>
            <a:pPr marL="342900" indent="-342900" algn="just">
              <a:buFont typeface="Arial" panose="020B0604020202020204" pitchFamily="34" charset="0"/>
              <a:buChar char="•"/>
            </a:pPr>
            <a:r>
              <a:rPr lang="en-US" sz="2100" dirty="0">
                <a:effectLst/>
                <a:ea typeface="Times New Roman" panose="02020603050405020304" pitchFamily="18" charset="0"/>
              </a:rPr>
              <a:t>The SEQR traffic response should include the BMTS and NYSDOT comments.</a:t>
            </a:r>
          </a:p>
          <a:p>
            <a:pPr algn="just"/>
            <a:r>
              <a:rPr lang="en-US" sz="2100" b="1" dirty="0">
                <a:ea typeface="Times New Roman" panose="02020603050405020304" pitchFamily="18" charset="0"/>
              </a:rPr>
              <a:t>The applicant revised the site plan and the Town sent the revised site plan, trip generation, stormwater report, photometric plan, and applicant response letter</a:t>
            </a:r>
            <a:r>
              <a:rPr lang="en-US" sz="2100" dirty="0">
                <a:ea typeface="Times New Roman" panose="02020603050405020304" pitchFamily="18" charset="0"/>
              </a:rPr>
              <a:t> – see revised site plan, will apply for Highway Work Permit before construction, revised driveway along service road in accordance with NYSDOT, Town road has been revised to Town standards, drainage study completed, and trip generation submitted, sidewalk added along Service Road and along Town road, existing drainage swale will be piped for proper grading along Service Road, Complete Street principles added to site design, and no signage planned to be placed within State Right-of-Way.  </a:t>
            </a:r>
            <a:r>
              <a:rPr lang="en-US" sz="2100" b="1" dirty="0">
                <a:ea typeface="Times New Roman" panose="02020603050405020304" pitchFamily="18" charset="0"/>
              </a:rPr>
              <a:t>Town Engineer wrote Town PB will make acceptance contingent on HWY Work Permit and drainage study.</a:t>
            </a:r>
          </a:p>
          <a:p>
            <a:pPr algn="just"/>
            <a:endParaRPr lang="en-US" sz="2100" dirty="0">
              <a:effectLst/>
              <a:ea typeface="Times New Roman" panose="02020603050405020304" pitchFamily="18" charset="0"/>
            </a:endParaRPr>
          </a:p>
          <a:p>
            <a:pPr marL="342900" indent="-342900" algn="just">
              <a:buFont typeface="Arial" panose="020B0604020202020204" pitchFamily="34" charset="0"/>
              <a:buChar char="•"/>
            </a:pPr>
            <a:endParaRPr lang="en-US" sz="1600" dirty="0"/>
          </a:p>
          <a:p>
            <a:pPr marL="800100" lvl="1" indent="-342900" algn="just">
              <a:buFont typeface="Arial" panose="020B0604020202020204" pitchFamily="34" charset="0"/>
              <a:buChar char="•"/>
            </a:pPr>
            <a:endParaRPr lang="en-US" sz="3600" b="1" i="1" dirty="0"/>
          </a:p>
          <a:p>
            <a:pPr lvl="1" algn="just"/>
            <a:endParaRPr lang="en-US" sz="3200" dirty="0"/>
          </a:p>
          <a:p>
            <a:pPr marL="800100" lvl="1" indent="-342900" algn="just">
              <a:buFont typeface="Arial" panose="020B0604020202020204" pitchFamily="34" charset="0"/>
              <a:buChar char="•"/>
            </a:pPr>
            <a:endParaRPr lang="en-US" sz="2800" dirty="0"/>
          </a:p>
          <a:p>
            <a:pPr lvl="2" algn="just"/>
            <a:endParaRPr lang="en-US" sz="2600" dirty="0"/>
          </a:p>
          <a:p>
            <a:pPr lvl="1" algn="just"/>
            <a:endParaRPr lang="en-US" sz="2400" dirty="0"/>
          </a:p>
          <a:p>
            <a:pPr lvl="1" algn="just"/>
            <a:endParaRPr lang="en-US" sz="1800" dirty="0"/>
          </a:p>
          <a:p>
            <a:endParaRPr lang="en-US" dirty="0"/>
          </a:p>
          <a:p>
            <a:endParaRPr lang="en-US" dirty="0"/>
          </a:p>
        </p:txBody>
      </p:sp>
      <p:sp>
        <p:nvSpPr>
          <p:cNvPr id="4" name="Slide Number Placeholder 3">
            <a:extLst>
              <a:ext uri="{FF2B5EF4-FFF2-40B4-BE49-F238E27FC236}">
                <a16:creationId xmlns:a16="http://schemas.microsoft.com/office/drawing/2014/main" id="{ADF0619B-0337-452E-9963-90C2FA6FB62D}"/>
              </a:ext>
            </a:extLst>
          </p:cNvPr>
          <p:cNvSpPr>
            <a:spLocks noGrp="1"/>
          </p:cNvSpPr>
          <p:nvPr>
            <p:ph type="sldNum" sz="quarter" idx="12"/>
          </p:nvPr>
        </p:nvSpPr>
        <p:spPr/>
        <p:txBody>
          <a:bodyPr/>
          <a:lstStyle/>
          <a:p>
            <a:fld id="{2CD454F5-B591-4D62-94AA-A49275F5CDFD}" type="slidenum">
              <a:rPr lang="en-US" smtClean="0"/>
              <a:t>35</a:t>
            </a:fld>
            <a:endParaRPr lang="en-US"/>
          </a:p>
        </p:txBody>
      </p:sp>
    </p:spTree>
    <p:extLst>
      <p:ext uri="{BB962C8B-B14F-4D97-AF65-F5344CB8AC3E}">
        <p14:creationId xmlns:p14="http://schemas.microsoft.com/office/powerpoint/2010/main" val="2300094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518835"/>
          </a:xfrm>
          <a:solidFill>
            <a:srgbClr val="0070C0"/>
          </a:solidFill>
        </p:spPr>
        <p:txBody>
          <a:bodyPr anchor="ctr">
            <a:normAutofit/>
          </a:bodyPr>
          <a:lstStyle/>
          <a:p>
            <a:r>
              <a:rPr lang="en-US" sz="4800" b="1" dirty="0">
                <a:solidFill>
                  <a:schemeClr val="bg1"/>
                </a:solidFill>
                <a:latin typeface="+mn-lt"/>
              </a:rPr>
              <a:t>Denial or Modification Requires</a:t>
            </a:r>
            <a:br>
              <a:rPr lang="en-US" sz="4800" b="1" dirty="0">
                <a:solidFill>
                  <a:schemeClr val="bg1"/>
                </a:solidFill>
                <a:latin typeface="+mn-lt"/>
              </a:rPr>
            </a:br>
            <a:r>
              <a:rPr lang="en-US" sz="4800" b="1" dirty="0">
                <a:solidFill>
                  <a:schemeClr val="bg1"/>
                </a:solidFill>
                <a:latin typeface="+mn-lt"/>
              </a:rPr>
              <a:t>Supermajority Vote or “Extraordinary Vote”</a:t>
            </a:r>
          </a:p>
        </p:txBody>
      </p:sp>
      <p:sp>
        <p:nvSpPr>
          <p:cNvPr id="3" name="Subtitle 2"/>
          <p:cNvSpPr>
            <a:spLocks noGrp="1"/>
          </p:cNvSpPr>
          <p:nvPr>
            <p:ph type="subTitle" idx="1"/>
          </p:nvPr>
        </p:nvSpPr>
        <p:spPr>
          <a:xfrm>
            <a:off x="619932" y="1518835"/>
            <a:ext cx="10821792" cy="4689460"/>
          </a:xfrm>
        </p:spPr>
        <p:txBody>
          <a:bodyPr>
            <a:normAutofit/>
          </a:bodyPr>
          <a:lstStyle/>
          <a:p>
            <a:pPr algn="just"/>
            <a:r>
              <a:rPr lang="en-US" sz="3200" b="1" dirty="0"/>
              <a:t>GML §239-m</a:t>
            </a:r>
            <a:endParaRPr lang="en-US" sz="3200" dirty="0"/>
          </a:p>
          <a:p>
            <a:pPr marL="342900" indent="-342900" algn="just">
              <a:buFont typeface="Arial" panose="020B0604020202020204" pitchFamily="34" charset="0"/>
              <a:buChar char="•"/>
            </a:pPr>
            <a:r>
              <a:rPr lang="en-US" sz="3200" dirty="0"/>
              <a:t>Advisory opinions only; however,</a:t>
            </a:r>
          </a:p>
          <a:p>
            <a:pPr algn="just"/>
            <a:endParaRPr lang="en-US" sz="3200" dirty="0"/>
          </a:p>
          <a:p>
            <a:pPr marL="342900" indent="-342900" algn="just">
              <a:buFont typeface="Arial" panose="020B0604020202020204" pitchFamily="34" charset="0"/>
              <a:buChar char="•"/>
            </a:pPr>
            <a:r>
              <a:rPr lang="en-US" sz="3200" dirty="0"/>
              <a:t>If County Planning recommends </a:t>
            </a:r>
            <a:r>
              <a:rPr lang="en-US" sz="3200" b="1" dirty="0"/>
              <a:t>denial or modification</a:t>
            </a:r>
            <a:r>
              <a:rPr lang="en-US" sz="3200" dirty="0"/>
              <a:t>, municipal board may only act contrary to recommendation by a </a:t>
            </a:r>
            <a:r>
              <a:rPr lang="en-US" sz="3200" b="1" dirty="0"/>
              <a:t>majority plus one vote of all the board members</a:t>
            </a:r>
            <a:r>
              <a:rPr lang="en-US" sz="3200" dirty="0"/>
              <a:t>.</a:t>
            </a:r>
          </a:p>
          <a:p>
            <a:pPr marL="342900" indent="-342900" algn="just">
              <a:buFont typeface="Arial" panose="020B0604020202020204" pitchFamily="34" charset="0"/>
              <a:buChar char="•"/>
            </a:pPr>
            <a:endParaRPr lang="en-US" sz="3200" dirty="0"/>
          </a:p>
          <a:p>
            <a:pPr marL="342900" indent="-342900" algn="just">
              <a:buFont typeface="Arial" panose="020B0604020202020204" pitchFamily="34" charset="0"/>
              <a:buChar char="•"/>
            </a:pPr>
            <a:r>
              <a:rPr lang="en-US" sz="3200" dirty="0"/>
              <a:t>Called </a:t>
            </a:r>
            <a:r>
              <a:rPr lang="en-US" sz="3200" b="1" dirty="0"/>
              <a:t>Super-majority vote</a:t>
            </a:r>
            <a:r>
              <a:rPr lang="en-US" sz="3200" dirty="0"/>
              <a:t> or </a:t>
            </a:r>
            <a:r>
              <a:rPr lang="en-US" sz="3200" b="1" dirty="0"/>
              <a:t>“Extraordinary Vote”</a:t>
            </a:r>
            <a:r>
              <a:rPr lang="en-US" sz="3200" dirty="0"/>
              <a:t>.</a:t>
            </a:r>
          </a:p>
          <a:p>
            <a:pPr marL="342900" indent="-342900" algn="just">
              <a:buFont typeface="Arial" panose="020B0604020202020204" pitchFamily="34" charset="0"/>
              <a:buChar char="•"/>
            </a:pPr>
            <a:endParaRPr lang="en-US" sz="3600" b="1" i="1" dirty="0"/>
          </a:p>
          <a:p>
            <a:endParaRPr lang="en-US" dirty="0"/>
          </a:p>
          <a:p>
            <a:endParaRPr lang="en-US" dirty="0"/>
          </a:p>
        </p:txBody>
      </p:sp>
      <p:sp>
        <p:nvSpPr>
          <p:cNvPr id="4" name="Slide Number Placeholder 3">
            <a:extLst>
              <a:ext uri="{FF2B5EF4-FFF2-40B4-BE49-F238E27FC236}">
                <a16:creationId xmlns:a16="http://schemas.microsoft.com/office/drawing/2014/main" id="{CADDD9E6-7B7B-49B8-9685-090FD58BDE4C}"/>
              </a:ext>
            </a:extLst>
          </p:cNvPr>
          <p:cNvSpPr>
            <a:spLocks noGrp="1"/>
          </p:cNvSpPr>
          <p:nvPr>
            <p:ph type="sldNum" sz="quarter" idx="12"/>
          </p:nvPr>
        </p:nvSpPr>
        <p:spPr/>
        <p:txBody>
          <a:bodyPr/>
          <a:lstStyle/>
          <a:p>
            <a:fld id="{2CD454F5-B591-4D62-94AA-A49275F5CDFD}" type="slidenum">
              <a:rPr lang="en-US" smtClean="0"/>
              <a:t>36</a:t>
            </a:fld>
            <a:endParaRPr lang="en-US"/>
          </a:p>
        </p:txBody>
      </p:sp>
    </p:spTree>
    <p:extLst>
      <p:ext uri="{BB962C8B-B14F-4D97-AF65-F5344CB8AC3E}">
        <p14:creationId xmlns:p14="http://schemas.microsoft.com/office/powerpoint/2010/main" val="4179627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583871"/>
          </a:xfrm>
          <a:solidFill>
            <a:srgbClr val="0070C0"/>
          </a:solidFill>
        </p:spPr>
        <p:txBody>
          <a:bodyPr anchor="ctr">
            <a:noAutofit/>
          </a:bodyPr>
          <a:lstStyle/>
          <a:p>
            <a:r>
              <a:rPr lang="en-US" sz="4000" b="1" dirty="0">
                <a:solidFill>
                  <a:schemeClr val="bg1"/>
                </a:solidFill>
                <a:latin typeface="+mn-lt"/>
              </a:rPr>
              <a:t>How Long Does the County Review Take?</a:t>
            </a:r>
            <a:endParaRPr lang="en-US" sz="4000" b="1" i="1" dirty="0">
              <a:solidFill>
                <a:schemeClr val="bg1"/>
              </a:solidFill>
              <a:latin typeface="+mn-lt"/>
            </a:endParaRPr>
          </a:p>
        </p:txBody>
      </p:sp>
      <p:sp>
        <p:nvSpPr>
          <p:cNvPr id="3" name="Subtitle 2"/>
          <p:cNvSpPr>
            <a:spLocks noGrp="1"/>
          </p:cNvSpPr>
          <p:nvPr>
            <p:ph type="subTitle" idx="1"/>
          </p:nvPr>
        </p:nvSpPr>
        <p:spPr>
          <a:xfrm>
            <a:off x="797169" y="1805354"/>
            <a:ext cx="10257274" cy="4550996"/>
          </a:xfrm>
        </p:spPr>
        <p:txBody>
          <a:bodyPr>
            <a:normAutofit/>
          </a:bodyPr>
          <a:lstStyle/>
          <a:p>
            <a:pPr algn="just">
              <a:lnSpc>
                <a:spcPct val="107000"/>
              </a:lnSpc>
              <a:spcBef>
                <a:spcPts val="0"/>
              </a:spcBef>
            </a:pPr>
            <a:r>
              <a:rPr lang="en-US" sz="4300" b="1" dirty="0">
                <a:ea typeface="Calibri" panose="020F0502020204030204" pitchFamily="34" charset="0"/>
                <a:cs typeface="Times New Roman" panose="02020603050405020304" pitchFamily="18" charset="0"/>
              </a:rPr>
              <a:t>GML Section 239-m:</a:t>
            </a:r>
          </a:p>
          <a:p>
            <a:pPr algn="just">
              <a:lnSpc>
                <a:spcPct val="107000"/>
              </a:lnSpc>
              <a:spcBef>
                <a:spcPts val="0"/>
              </a:spcBef>
            </a:pPr>
            <a:endParaRPr lang="en-US" sz="4300" dirty="0">
              <a:ea typeface="Calibri" panose="020F0502020204030204" pitchFamily="34" charset="0"/>
              <a:cs typeface="Times New Roman" panose="02020603050405020304" pitchFamily="18" charset="0"/>
            </a:endParaRPr>
          </a:p>
          <a:p>
            <a:pPr marL="457200" indent="-457200" algn="just">
              <a:lnSpc>
                <a:spcPct val="107000"/>
              </a:lnSpc>
              <a:spcBef>
                <a:spcPts val="0"/>
              </a:spcBef>
              <a:buFont typeface="Arial" panose="020B0604020202020204" pitchFamily="34" charset="0"/>
              <a:buChar char="•"/>
            </a:pPr>
            <a:r>
              <a:rPr lang="en-US" sz="4300" dirty="0"/>
              <a:t>Broome County Planning has </a:t>
            </a:r>
            <a:r>
              <a:rPr lang="en-US" sz="4300" b="1" dirty="0"/>
              <a:t>30 days </a:t>
            </a:r>
            <a:r>
              <a:rPr lang="en-US" sz="4300" dirty="0">
                <a:ea typeface="Calibri" panose="020F0502020204030204" pitchFamily="34" charset="0"/>
                <a:cs typeface="Times New Roman" panose="02020603050405020304" pitchFamily="18" charset="0"/>
              </a:rPr>
              <a:t>after </a:t>
            </a:r>
            <a:r>
              <a:rPr lang="en-US" sz="4300" b="1" dirty="0">
                <a:ea typeface="Calibri" panose="020F0502020204030204" pitchFamily="34" charset="0"/>
                <a:cs typeface="Times New Roman" panose="02020603050405020304" pitchFamily="18" charset="0"/>
              </a:rPr>
              <a:t>Receipt of the Full Statement</a:t>
            </a:r>
            <a:r>
              <a:rPr lang="en-US" sz="4300" dirty="0">
                <a:ea typeface="Calibri" panose="020F0502020204030204" pitchFamily="34" charset="0"/>
                <a:cs typeface="Times New Roman" panose="02020603050405020304" pitchFamily="18" charset="0"/>
              </a:rPr>
              <a:t> or such longer period agreed upon by County Planning and Referring Body.</a:t>
            </a:r>
          </a:p>
          <a:p>
            <a:pPr marL="457200" indent="-457200" algn="just">
              <a:lnSpc>
                <a:spcPct val="107000"/>
              </a:lnSpc>
              <a:spcBef>
                <a:spcPts val="0"/>
              </a:spcBef>
              <a:buFont typeface="Arial" panose="020B0604020202020204" pitchFamily="34" charset="0"/>
              <a:buChar char="•"/>
            </a:pPr>
            <a:endParaRPr lang="en-US" sz="4000" dirty="0">
              <a:ea typeface="Calibri" panose="020F0502020204030204" pitchFamily="34" charset="0"/>
              <a:cs typeface="Times New Roman" panose="02020603050405020304" pitchFamily="18" charset="0"/>
            </a:endParaRPr>
          </a:p>
          <a:p>
            <a:endParaRPr lang="en-US" sz="36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922C08E9-07C0-4FA7-B9B9-25AAB9A84984}"/>
              </a:ext>
            </a:extLst>
          </p:cNvPr>
          <p:cNvSpPr>
            <a:spLocks noGrp="1"/>
          </p:cNvSpPr>
          <p:nvPr>
            <p:ph type="sldNum" sz="quarter" idx="12"/>
          </p:nvPr>
        </p:nvSpPr>
        <p:spPr/>
        <p:txBody>
          <a:bodyPr/>
          <a:lstStyle/>
          <a:p>
            <a:fld id="{2CD454F5-B591-4D62-94AA-A49275F5CDFD}" type="slidenum">
              <a:rPr lang="en-US" smtClean="0"/>
              <a:t>37</a:t>
            </a:fld>
            <a:endParaRPr lang="en-US"/>
          </a:p>
        </p:txBody>
      </p:sp>
    </p:spTree>
    <p:extLst>
      <p:ext uri="{BB962C8B-B14F-4D97-AF65-F5344CB8AC3E}">
        <p14:creationId xmlns:p14="http://schemas.microsoft.com/office/powerpoint/2010/main" val="3943550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48353"/>
          </a:xfrm>
          <a:solidFill>
            <a:srgbClr val="0070C0"/>
          </a:solidFill>
        </p:spPr>
        <p:txBody>
          <a:bodyPr anchor="ctr">
            <a:noAutofit/>
          </a:bodyPr>
          <a:lstStyle/>
          <a:p>
            <a:r>
              <a:rPr lang="en-US" sz="4800" b="1" dirty="0">
                <a:solidFill>
                  <a:schemeClr val="bg1"/>
                </a:solidFill>
                <a:latin typeface="+mn-lt"/>
              </a:rPr>
              <a:t>What is Date of Receipt of the</a:t>
            </a:r>
            <a:br>
              <a:rPr lang="en-US" sz="4800" b="1" dirty="0">
                <a:solidFill>
                  <a:schemeClr val="bg1"/>
                </a:solidFill>
                <a:latin typeface="+mn-lt"/>
              </a:rPr>
            </a:br>
            <a:r>
              <a:rPr lang="en-US" sz="4800" b="1" dirty="0">
                <a:solidFill>
                  <a:schemeClr val="bg1"/>
                </a:solidFill>
                <a:latin typeface="+mn-lt"/>
              </a:rPr>
              <a:t>Full Statement?</a:t>
            </a:r>
          </a:p>
        </p:txBody>
      </p:sp>
      <p:sp>
        <p:nvSpPr>
          <p:cNvPr id="3" name="Subtitle 2"/>
          <p:cNvSpPr>
            <a:spLocks noGrp="1"/>
          </p:cNvSpPr>
          <p:nvPr>
            <p:ph type="subTitle" idx="1"/>
          </p:nvPr>
        </p:nvSpPr>
        <p:spPr>
          <a:xfrm>
            <a:off x="666427" y="1782305"/>
            <a:ext cx="10786819" cy="4818911"/>
          </a:xfrm>
        </p:spPr>
        <p:txBody>
          <a:bodyPr>
            <a:normAutofit/>
          </a:bodyPr>
          <a:lstStyle/>
          <a:p>
            <a:pPr algn="just">
              <a:lnSpc>
                <a:spcPct val="107000"/>
              </a:lnSpc>
              <a:spcBef>
                <a:spcPts val="0"/>
              </a:spcBef>
            </a:pPr>
            <a:r>
              <a:rPr lang="en-US" sz="3600" b="1" dirty="0">
                <a:latin typeface="Calibri" panose="020F0502020204030204" pitchFamily="34" charset="0"/>
                <a:ea typeface="Calibri" panose="020F0502020204030204" pitchFamily="34" charset="0"/>
                <a:cs typeface="Times New Roman" panose="02020603050405020304" pitchFamily="18" charset="0"/>
              </a:rPr>
              <a:t>GML 239-m:</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gn="just">
              <a:lnSpc>
                <a:spcPct val="107000"/>
              </a:lnSpc>
              <a:spcBef>
                <a:spcPts val="0"/>
              </a:spcBef>
              <a:buFont typeface="Arial" panose="020B0604020202020204" pitchFamily="34" charset="0"/>
              <a:buChar char="•"/>
            </a:pPr>
            <a:r>
              <a:rPr lang="en-US" sz="3600" dirty="0">
                <a:latin typeface="Calibri" panose="020F0502020204030204" pitchFamily="34" charset="0"/>
                <a:ea typeface="Calibri" panose="020F0502020204030204" pitchFamily="34" charset="0"/>
                <a:cs typeface="Times New Roman" panose="02020603050405020304" pitchFamily="18" charset="0"/>
              </a:rPr>
              <a:t>If mailed, the postmark date is the date of receipt.</a:t>
            </a:r>
          </a:p>
          <a:p>
            <a:pPr marL="1028700" lvl="1" indent="-571500" algn="just">
              <a:lnSpc>
                <a:spcPct val="107000"/>
              </a:lnSpc>
              <a:spcBef>
                <a:spcPts val="0"/>
              </a:spcBef>
              <a:buFont typeface="Arial" panose="020B0604020202020204" pitchFamily="34" charset="0"/>
              <a:buChar char="•"/>
            </a:pPr>
            <a:r>
              <a:rPr lang="en-US" sz="3600" dirty="0">
                <a:latin typeface="Calibri" panose="020F0502020204030204" pitchFamily="34" charset="0"/>
                <a:ea typeface="Calibri" panose="020F0502020204030204" pitchFamily="34" charset="0"/>
                <a:cs typeface="Times New Roman" panose="02020603050405020304" pitchFamily="18" charset="0"/>
              </a:rPr>
              <a:t>If hand delivered, the date hand delivered is the date of receipt.</a:t>
            </a:r>
          </a:p>
          <a:p>
            <a:pPr marL="1028700" lvl="1" indent="-571500" algn="just">
              <a:lnSpc>
                <a:spcPct val="107000"/>
              </a:lnSpc>
              <a:spcBef>
                <a:spcPts val="0"/>
              </a:spcBef>
              <a:buFont typeface="Arial" panose="020B0604020202020204" pitchFamily="34" charset="0"/>
              <a:buChar char="•"/>
            </a:pPr>
            <a:r>
              <a:rPr lang="en-US" sz="3600" dirty="0">
                <a:latin typeface="Calibri" panose="020F0502020204030204" pitchFamily="34" charset="0"/>
                <a:ea typeface="Calibri" panose="020F0502020204030204" pitchFamily="34" charset="0"/>
                <a:cs typeface="Times New Roman" panose="02020603050405020304" pitchFamily="18" charset="0"/>
              </a:rPr>
              <a:t>If emailed, the email date is the date of receipt.</a:t>
            </a:r>
          </a:p>
          <a:p>
            <a:endParaRPr lang="en-US" dirty="0"/>
          </a:p>
          <a:p>
            <a:endParaRPr lang="en-US" dirty="0"/>
          </a:p>
        </p:txBody>
      </p:sp>
      <p:sp>
        <p:nvSpPr>
          <p:cNvPr id="4" name="Slide Number Placeholder 3">
            <a:extLst>
              <a:ext uri="{FF2B5EF4-FFF2-40B4-BE49-F238E27FC236}">
                <a16:creationId xmlns:a16="http://schemas.microsoft.com/office/drawing/2014/main" id="{7BD1DD86-4921-422F-A6DF-3DE5CC315D60}"/>
              </a:ext>
            </a:extLst>
          </p:cNvPr>
          <p:cNvSpPr>
            <a:spLocks noGrp="1"/>
          </p:cNvSpPr>
          <p:nvPr>
            <p:ph type="sldNum" sz="quarter" idx="12"/>
          </p:nvPr>
        </p:nvSpPr>
        <p:spPr/>
        <p:txBody>
          <a:bodyPr/>
          <a:lstStyle/>
          <a:p>
            <a:fld id="{2CD454F5-B591-4D62-94AA-A49275F5CDFD}" type="slidenum">
              <a:rPr lang="en-US" smtClean="0"/>
              <a:t>38</a:t>
            </a:fld>
            <a:endParaRPr lang="en-US"/>
          </a:p>
        </p:txBody>
      </p:sp>
    </p:spTree>
    <p:extLst>
      <p:ext uri="{BB962C8B-B14F-4D97-AF65-F5344CB8AC3E}">
        <p14:creationId xmlns:p14="http://schemas.microsoft.com/office/powerpoint/2010/main" val="4055735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317356"/>
          </a:xfrm>
          <a:solidFill>
            <a:srgbClr val="0070C0"/>
          </a:solidFill>
        </p:spPr>
        <p:txBody>
          <a:bodyPr anchor="ctr">
            <a:normAutofit fontScale="90000"/>
          </a:bodyPr>
          <a:lstStyle/>
          <a:p>
            <a:r>
              <a:rPr lang="en-US" sz="4800" b="1" dirty="0">
                <a:solidFill>
                  <a:schemeClr val="bg1"/>
                </a:solidFill>
                <a:latin typeface="+mn-lt"/>
              </a:rPr>
              <a:t>When and How May the</a:t>
            </a:r>
            <a:br>
              <a:rPr lang="en-US" sz="4800" b="1" dirty="0">
                <a:solidFill>
                  <a:schemeClr val="bg1"/>
                </a:solidFill>
                <a:latin typeface="+mn-lt"/>
              </a:rPr>
            </a:br>
            <a:r>
              <a:rPr lang="en-US" sz="4800" b="1" dirty="0">
                <a:solidFill>
                  <a:schemeClr val="bg1"/>
                </a:solidFill>
                <a:latin typeface="+mn-lt"/>
              </a:rPr>
              <a:t>Municipal Board Take Action?</a:t>
            </a:r>
          </a:p>
        </p:txBody>
      </p:sp>
      <p:sp>
        <p:nvSpPr>
          <p:cNvPr id="3" name="Subtitle 2"/>
          <p:cNvSpPr>
            <a:spLocks noGrp="1"/>
          </p:cNvSpPr>
          <p:nvPr>
            <p:ph type="subTitle" idx="1"/>
          </p:nvPr>
        </p:nvSpPr>
        <p:spPr>
          <a:xfrm>
            <a:off x="718457" y="1551214"/>
            <a:ext cx="10635343" cy="5012872"/>
          </a:xfrm>
        </p:spPr>
        <p:txBody>
          <a:bodyPr>
            <a:normAutofit fontScale="92500" lnSpcReduction="10000"/>
          </a:bodyPr>
          <a:lstStyle/>
          <a:p>
            <a:pPr algn="just"/>
            <a:r>
              <a:rPr lang="en-US" sz="3800" b="1" dirty="0">
                <a:ea typeface="Calibri" panose="020F0502020204030204" pitchFamily="34" charset="0"/>
                <a:cs typeface="Times New Roman" panose="02020603050405020304" pitchFamily="18" charset="0"/>
              </a:rPr>
              <a:t>GML 239-m</a:t>
            </a:r>
            <a:endParaRPr lang="en-US" sz="3800" dirty="0"/>
          </a:p>
          <a:p>
            <a:pPr marL="342900" indent="-342900" algn="just">
              <a:buFont typeface="Arial" panose="020B0604020202020204" pitchFamily="34" charset="0"/>
              <a:buChar char="•"/>
            </a:pPr>
            <a:r>
              <a:rPr lang="en-US" sz="3800" b="1" dirty="0"/>
              <a:t>30 days after Receipt of the Full Statement or such longer agreed upon date and super-majority vote applies.</a:t>
            </a:r>
          </a:p>
          <a:p>
            <a:pPr marL="342900" indent="-342900" algn="just">
              <a:buFont typeface="Arial" panose="020B0604020202020204" pitchFamily="34" charset="0"/>
              <a:buChar char="•"/>
            </a:pPr>
            <a:endParaRPr lang="en-US" sz="3800" dirty="0"/>
          </a:p>
          <a:p>
            <a:pPr marL="342900" indent="-342900" algn="just">
              <a:buFont typeface="Arial" panose="020B0604020202020204" pitchFamily="34" charset="0"/>
              <a:buChar char="•"/>
            </a:pPr>
            <a:r>
              <a:rPr lang="en-US" sz="3800" dirty="0"/>
              <a:t>If Broome County Planning fails to report within 30 days, Municipal Board may take final action by a simple majority vote.</a:t>
            </a:r>
          </a:p>
          <a:p>
            <a:pPr algn="just"/>
            <a:endParaRPr lang="en-US" sz="3800" dirty="0"/>
          </a:p>
          <a:p>
            <a:pPr marL="342900" indent="-342900" algn="just">
              <a:buFont typeface="Arial" panose="020B0604020202020204" pitchFamily="34" charset="0"/>
              <a:buChar char="•"/>
            </a:pPr>
            <a:r>
              <a:rPr lang="en-US" sz="3800" dirty="0"/>
              <a:t>2-Day Rule and Super-Majority Vote applies.</a:t>
            </a:r>
          </a:p>
          <a:p>
            <a:pPr algn="just"/>
            <a:endParaRPr lang="en-US" dirty="0"/>
          </a:p>
          <a:p>
            <a:endParaRPr lang="en-US" dirty="0"/>
          </a:p>
        </p:txBody>
      </p:sp>
      <p:sp>
        <p:nvSpPr>
          <p:cNvPr id="4" name="Slide Number Placeholder 3">
            <a:extLst>
              <a:ext uri="{FF2B5EF4-FFF2-40B4-BE49-F238E27FC236}">
                <a16:creationId xmlns:a16="http://schemas.microsoft.com/office/drawing/2014/main" id="{E2BC9810-D2E3-4831-AC49-A0E8EB0BDA01}"/>
              </a:ext>
            </a:extLst>
          </p:cNvPr>
          <p:cNvSpPr>
            <a:spLocks noGrp="1"/>
          </p:cNvSpPr>
          <p:nvPr>
            <p:ph type="sldNum" sz="quarter" idx="12"/>
          </p:nvPr>
        </p:nvSpPr>
        <p:spPr/>
        <p:txBody>
          <a:bodyPr/>
          <a:lstStyle/>
          <a:p>
            <a:fld id="{2CD454F5-B591-4D62-94AA-A49275F5CDFD}" type="slidenum">
              <a:rPr lang="en-US" smtClean="0"/>
              <a:t>39</a:t>
            </a:fld>
            <a:endParaRPr lang="en-US"/>
          </a:p>
        </p:txBody>
      </p:sp>
    </p:spTree>
    <p:extLst>
      <p:ext uri="{BB962C8B-B14F-4D97-AF65-F5344CB8AC3E}">
        <p14:creationId xmlns:p14="http://schemas.microsoft.com/office/powerpoint/2010/main" val="198759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600201"/>
          </a:xfrm>
          <a:solidFill>
            <a:srgbClr val="0070C0"/>
          </a:solidFill>
        </p:spPr>
        <p:txBody>
          <a:bodyPr anchor="ctr">
            <a:normAutofit/>
          </a:bodyPr>
          <a:lstStyle/>
          <a:p>
            <a:r>
              <a:rPr lang="en-US" sz="5300" b="1" dirty="0">
                <a:solidFill>
                  <a:schemeClr val="bg1"/>
                </a:solidFill>
                <a:latin typeface="+mn-lt"/>
              </a:rPr>
              <a:t>What is the Intent of</a:t>
            </a:r>
            <a:br>
              <a:rPr lang="en-US" sz="5300" b="1" dirty="0">
                <a:solidFill>
                  <a:schemeClr val="bg1"/>
                </a:solidFill>
                <a:latin typeface="+mn-lt"/>
              </a:rPr>
            </a:br>
            <a:r>
              <a:rPr lang="en-US" sz="5300" b="1" dirty="0">
                <a:solidFill>
                  <a:schemeClr val="bg1"/>
                </a:solidFill>
                <a:latin typeface="+mn-lt"/>
              </a:rPr>
              <a:t>GML §239-l, -m, and -n?</a:t>
            </a:r>
          </a:p>
        </p:txBody>
      </p:sp>
      <p:sp>
        <p:nvSpPr>
          <p:cNvPr id="3" name="Subtitle 2"/>
          <p:cNvSpPr>
            <a:spLocks noGrp="1"/>
          </p:cNvSpPr>
          <p:nvPr>
            <p:ph type="subTitle" idx="1"/>
          </p:nvPr>
        </p:nvSpPr>
        <p:spPr>
          <a:xfrm>
            <a:off x="515815" y="1877786"/>
            <a:ext cx="10837986" cy="4370614"/>
          </a:xfrm>
          <a:solidFill>
            <a:schemeClr val="bg1">
              <a:lumMod val="85000"/>
            </a:schemeClr>
          </a:solidFill>
        </p:spPr>
        <p:txBody>
          <a:bodyPr>
            <a:normAutofit/>
          </a:bodyPr>
          <a:lstStyle/>
          <a:p>
            <a:pPr lvl="0" algn="just"/>
            <a:r>
              <a:rPr lang="en-US" sz="3600" b="1" dirty="0"/>
              <a:t>GML §239-l</a:t>
            </a:r>
          </a:p>
          <a:p>
            <a:pPr marL="342900" lvl="0" indent="-342900" algn="just">
              <a:buFont typeface="Arial" panose="020B0604020202020204" pitchFamily="34" charset="0"/>
              <a:buChar char="•"/>
            </a:pPr>
            <a:r>
              <a:rPr lang="en-US" sz="3600" dirty="0"/>
              <a:t>Intent: To address county-wide and inter-municipal impacts.</a:t>
            </a:r>
          </a:p>
          <a:p>
            <a:pPr lvl="0" algn="just"/>
            <a:endParaRPr lang="en-US" sz="3200" b="1" dirty="0"/>
          </a:p>
          <a:p>
            <a:endParaRPr lang="en-US" dirty="0"/>
          </a:p>
        </p:txBody>
      </p:sp>
      <p:sp>
        <p:nvSpPr>
          <p:cNvPr id="4" name="Slide Number Placeholder 3">
            <a:extLst>
              <a:ext uri="{FF2B5EF4-FFF2-40B4-BE49-F238E27FC236}">
                <a16:creationId xmlns:a16="http://schemas.microsoft.com/office/drawing/2014/main" id="{31AC8D41-31CF-411F-81C5-5DD74D68B625}"/>
              </a:ext>
            </a:extLst>
          </p:cNvPr>
          <p:cNvSpPr>
            <a:spLocks noGrp="1"/>
          </p:cNvSpPr>
          <p:nvPr>
            <p:ph type="sldNum" sz="quarter" idx="12"/>
          </p:nvPr>
        </p:nvSpPr>
        <p:spPr/>
        <p:txBody>
          <a:bodyPr/>
          <a:lstStyle/>
          <a:p>
            <a:fld id="{2CD454F5-B591-4D62-94AA-A49275F5CDFD}" type="slidenum">
              <a:rPr lang="en-US" smtClean="0"/>
              <a:t>4</a:t>
            </a:fld>
            <a:endParaRPr lang="en-US"/>
          </a:p>
        </p:txBody>
      </p:sp>
    </p:spTree>
    <p:extLst>
      <p:ext uri="{BB962C8B-B14F-4D97-AF65-F5344CB8AC3E}">
        <p14:creationId xmlns:p14="http://schemas.microsoft.com/office/powerpoint/2010/main" val="3540838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992923"/>
          </a:xfrm>
          <a:solidFill>
            <a:srgbClr val="0070C0"/>
          </a:solidFill>
        </p:spPr>
        <p:txBody>
          <a:bodyPr anchor="ctr">
            <a:noAutofit/>
          </a:bodyPr>
          <a:lstStyle/>
          <a:p>
            <a:r>
              <a:rPr lang="en-US" sz="4400" b="1" dirty="0">
                <a:solidFill>
                  <a:schemeClr val="bg1"/>
                </a:solidFill>
                <a:latin typeface="+mn-lt"/>
              </a:rPr>
              <a:t>What Happens After Final Action?</a:t>
            </a:r>
            <a:br>
              <a:rPr lang="en-US" sz="4400" b="1" dirty="0">
                <a:solidFill>
                  <a:schemeClr val="bg1"/>
                </a:solidFill>
                <a:latin typeface="+mn-lt"/>
              </a:rPr>
            </a:br>
            <a:r>
              <a:rPr lang="en-US" sz="4400" b="1" dirty="0">
                <a:solidFill>
                  <a:schemeClr val="bg1"/>
                </a:solidFill>
                <a:latin typeface="+mn-lt"/>
              </a:rPr>
              <a:t>Report of Final Local Action</a:t>
            </a:r>
          </a:p>
        </p:txBody>
      </p:sp>
      <p:sp>
        <p:nvSpPr>
          <p:cNvPr id="3" name="Subtitle 2"/>
          <p:cNvSpPr>
            <a:spLocks noGrp="1"/>
          </p:cNvSpPr>
          <p:nvPr>
            <p:ph type="subTitle" idx="1"/>
          </p:nvPr>
        </p:nvSpPr>
        <p:spPr>
          <a:xfrm>
            <a:off x="539262" y="2203938"/>
            <a:ext cx="11086681" cy="4028419"/>
          </a:xfrm>
        </p:spPr>
        <p:txBody>
          <a:bodyPr>
            <a:normAutofit fontScale="25000" lnSpcReduction="20000"/>
          </a:bodyPr>
          <a:lstStyle/>
          <a:p>
            <a:pPr algn="just"/>
            <a:r>
              <a:rPr lang="en-US" sz="16000" b="1" dirty="0">
                <a:ea typeface="Calibri" panose="020F0502020204030204" pitchFamily="34" charset="0"/>
                <a:cs typeface="Times New Roman" panose="02020603050405020304" pitchFamily="18" charset="0"/>
              </a:rPr>
              <a:t>GML 239-m</a:t>
            </a:r>
            <a:endParaRPr lang="en-US" sz="16000" dirty="0"/>
          </a:p>
          <a:p>
            <a:pPr marL="342900" indent="-342900" algn="just">
              <a:buFont typeface="Arial" panose="020B0604020202020204" pitchFamily="34" charset="0"/>
              <a:buChar char="•"/>
            </a:pPr>
            <a:r>
              <a:rPr lang="en-US" sz="16000" dirty="0"/>
              <a:t>Send decision or final action to County Planning within </a:t>
            </a:r>
            <a:r>
              <a:rPr lang="en-US" sz="16000" b="1" dirty="0"/>
              <a:t>30 days</a:t>
            </a:r>
            <a:r>
              <a:rPr lang="en-US" sz="16000" dirty="0"/>
              <a:t>.</a:t>
            </a:r>
          </a:p>
          <a:p>
            <a:pPr algn="just"/>
            <a:endParaRPr lang="en-US" sz="16000" dirty="0"/>
          </a:p>
          <a:p>
            <a:pPr marL="342900" indent="-342900" algn="just">
              <a:buFont typeface="Arial" panose="020B0604020202020204" pitchFamily="34" charset="0"/>
              <a:buChar char="•"/>
            </a:pPr>
            <a:r>
              <a:rPr lang="en-US" sz="16000" dirty="0"/>
              <a:t>If act contrary to recommendation of modification or denial, note reasons for the contrary action in the report.</a:t>
            </a:r>
          </a:p>
          <a:p>
            <a:pPr marL="342900" indent="-342900" algn="just">
              <a:buFont typeface="Arial" panose="020B0604020202020204" pitchFamily="34" charset="0"/>
              <a:buChar char="•"/>
            </a:pPr>
            <a:endParaRPr lang="en-US" sz="12800" dirty="0"/>
          </a:p>
          <a:p>
            <a:pPr algn="just"/>
            <a:r>
              <a:rPr lang="en-US" sz="8000" dirty="0"/>
              <a:t> </a:t>
            </a:r>
          </a:p>
          <a:p>
            <a:pPr algn="just"/>
            <a:r>
              <a:rPr lang="en-US" sz="2500" dirty="0"/>
              <a:t> </a:t>
            </a:r>
          </a:p>
          <a:p>
            <a:pPr lvl="1" algn="just"/>
            <a:endParaRPr lang="en-US" sz="2500" dirty="0"/>
          </a:p>
          <a:p>
            <a:endParaRPr lang="en-US" sz="2500" dirty="0"/>
          </a:p>
          <a:p>
            <a:endParaRPr lang="en-US" dirty="0"/>
          </a:p>
        </p:txBody>
      </p:sp>
      <p:sp>
        <p:nvSpPr>
          <p:cNvPr id="4" name="Slide Number Placeholder 3">
            <a:extLst>
              <a:ext uri="{FF2B5EF4-FFF2-40B4-BE49-F238E27FC236}">
                <a16:creationId xmlns:a16="http://schemas.microsoft.com/office/drawing/2014/main" id="{E1D6C30C-4B90-4087-BADC-C66520E41AB9}"/>
              </a:ext>
            </a:extLst>
          </p:cNvPr>
          <p:cNvSpPr>
            <a:spLocks noGrp="1"/>
          </p:cNvSpPr>
          <p:nvPr>
            <p:ph type="sldNum" sz="quarter" idx="12"/>
          </p:nvPr>
        </p:nvSpPr>
        <p:spPr/>
        <p:txBody>
          <a:bodyPr/>
          <a:lstStyle/>
          <a:p>
            <a:fld id="{2CD454F5-B591-4D62-94AA-A49275F5CDFD}" type="slidenum">
              <a:rPr lang="en-US" smtClean="0"/>
              <a:t>40</a:t>
            </a:fld>
            <a:endParaRPr lang="en-US"/>
          </a:p>
        </p:txBody>
      </p:sp>
    </p:spTree>
    <p:extLst>
      <p:ext uri="{BB962C8B-B14F-4D97-AF65-F5344CB8AC3E}">
        <p14:creationId xmlns:p14="http://schemas.microsoft.com/office/powerpoint/2010/main" val="660241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2063261"/>
          </a:xfrm>
          <a:solidFill>
            <a:srgbClr val="0070C0"/>
          </a:solidFill>
        </p:spPr>
        <p:txBody>
          <a:bodyPr anchor="ctr">
            <a:noAutofit/>
          </a:bodyPr>
          <a:lstStyle/>
          <a:p>
            <a:r>
              <a:rPr lang="en-US" sz="4000" b="1" dirty="0">
                <a:solidFill>
                  <a:schemeClr val="bg1"/>
                </a:solidFill>
                <a:latin typeface="+mn-lt"/>
              </a:rPr>
              <a:t>What Happens if Municipal Board Fails to Follow</a:t>
            </a:r>
            <a:br>
              <a:rPr lang="en-US" sz="4000" b="1" dirty="0">
                <a:solidFill>
                  <a:schemeClr val="bg1"/>
                </a:solidFill>
                <a:latin typeface="+mn-lt"/>
              </a:rPr>
            </a:br>
            <a:r>
              <a:rPr lang="en-US" sz="4000" b="1" dirty="0">
                <a:solidFill>
                  <a:schemeClr val="bg1"/>
                </a:solidFill>
                <a:latin typeface="+mn-lt"/>
              </a:rPr>
              <a:t>GML §239-l, -m, -n, &amp; –</a:t>
            </a:r>
            <a:r>
              <a:rPr lang="en-US" sz="4000" b="1" dirty="0" err="1">
                <a:solidFill>
                  <a:schemeClr val="bg1"/>
                </a:solidFill>
                <a:latin typeface="+mn-lt"/>
              </a:rPr>
              <a:t>nn</a:t>
            </a:r>
            <a:r>
              <a:rPr lang="en-US" sz="4000" b="1" dirty="0">
                <a:solidFill>
                  <a:schemeClr val="bg1"/>
                </a:solidFill>
                <a:latin typeface="+mn-lt"/>
              </a:rPr>
              <a:t>?</a:t>
            </a:r>
            <a:br>
              <a:rPr lang="en-US" sz="4000" b="1" dirty="0">
                <a:solidFill>
                  <a:schemeClr val="bg1"/>
                </a:solidFill>
                <a:latin typeface="+mn-lt"/>
              </a:rPr>
            </a:br>
            <a:r>
              <a:rPr lang="en-US" sz="4000" b="1" dirty="0">
                <a:solidFill>
                  <a:schemeClr val="bg1"/>
                </a:solidFill>
                <a:latin typeface="+mn-lt"/>
              </a:rPr>
              <a:t>Article 78</a:t>
            </a:r>
          </a:p>
        </p:txBody>
      </p:sp>
      <p:sp>
        <p:nvSpPr>
          <p:cNvPr id="3" name="Subtitle 2"/>
          <p:cNvSpPr>
            <a:spLocks noGrp="1"/>
          </p:cNvSpPr>
          <p:nvPr>
            <p:ph type="subTitle" idx="1"/>
          </p:nvPr>
        </p:nvSpPr>
        <p:spPr>
          <a:xfrm>
            <a:off x="726831" y="2649415"/>
            <a:ext cx="10668000" cy="3639090"/>
          </a:xfrm>
        </p:spPr>
        <p:txBody>
          <a:bodyPr>
            <a:normAutofit/>
          </a:bodyPr>
          <a:lstStyle/>
          <a:p>
            <a:pPr marL="342900" lvl="0" indent="-342900" algn="just">
              <a:buFont typeface="Arial" panose="020B0604020202020204" pitchFamily="34" charset="0"/>
              <a:buChar char="•"/>
            </a:pPr>
            <a:r>
              <a:rPr lang="en-US" sz="4000" dirty="0"/>
              <a:t>May invalidate the final municipal action.</a:t>
            </a:r>
          </a:p>
          <a:p>
            <a:pPr marL="342900" lvl="0" indent="-342900" algn="just">
              <a:buFont typeface="Arial" panose="020B0604020202020204" pitchFamily="34" charset="0"/>
              <a:buChar char="•"/>
            </a:pPr>
            <a:endParaRPr lang="en-US" sz="4000" dirty="0"/>
          </a:p>
          <a:p>
            <a:pPr marL="342900" lvl="0" indent="-342900" algn="just">
              <a:buFont typeface="Arial" panose="020B0604020202020204" pitchFamily="34" charset="0"/>
              <a:buChar char="•"/>
            </a:pPr>
            <a:r>
              <a:rPr lang="en-US" sz="4000" dirty="0"/>
              <a:t>Open the municipality to an </a:t>
            </a:r>
            <a:r>
              <a:rPr lang="en-US" sz="4000" b="1" dirty="0"/>
              <a:t>Article 78</a:t>
            </a:r>
            <a:r>
              <a:rPr lang="en-US" sz="4000" dirty="0"/>
              <a:t> legal challenges and overturned decisions by a judge.</a:t>
            </a:r>
          </a:p>
          <a:p>
            <a:pPr marL="342900" lvl="0" indent="-342900" algn="just">
              <a:buFont typeface="Arial" panose="020B0604020202020204" pitchFamily="34" charset="0"/>
              <a:buChar char="•"/>
            </a:pPr>
            <a:endParaRPr lang="en-US" sz="2800" dirty="0"/>
          </a:p>
          <a:p>
            <a:endParaRPr lang="en-US" dirty="0"/>
          </a:p>
        </p:txBody>
      </p:sp>
      <p:sp>
        <p:nvSpPr>
          <p:cNvPr id="4" name="Slide Number Placeholder 3">
            <a:extLst>
              <a:ext uri="{FF2B5EF4-FFF2-40B4-BE49-F238E27FC236}">
                <a16:creationId xmlns:a16="http://schemas.microsoft.com/office/drawing/2014/main" id="{D898740B-5787-4191-AAB9-A19599FCA8E8}"/>
              </a:ext>
            </a:extLst>
          </p:cNvPr>
          <p:cNvSpPr>
            <a:spLocks noGrp="1"/>
          </p:cNvSpPr>
          <p:nvPr>
            <p:ph type="sldNum" sz="quarter" idx="12"/>
          </p:nvPr>
        </p:nvSpPr>
        <p:spPr/>
        <p:txBody>
          <a:bodyPr/>
          <a:lstStyle/>
          <a:p>
            <a:fld id="{2CD454F5-B591-4D62-94AA-A49275F5CDFD}" type="slidenum">
              <a:rPr lang="en-US" smtClean="0"/>
              <a:t>41</a:t>
            </a:fld>
            <a:endParaRPr lang="en-US"/>
          </a:p>
        </p:txBody>
      </p:sp>
    </p:spTree>
    <p:extLst>
      <p:ext uri="{BB962C8B-B14F-4D97-AF65-F5344CB8AC3E}">
        <p14:creationId xmlns:p14="http://schemas.microsoft.com/office/powerpoint/2010/main" val="1833510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F49D-0068-48E6-B430-C98F929F7DD2}"/>
              </a:ext>
            </a:extLst>
          </p:cNvPr>
          <p:cNvSpPr>
            <a:spLocks noGrp="1"/>
          </p:cNvSpPr>
          <p:nvPr>
            <p:ph type="title"/>
          </p:nvPr>
        </p:nvSpPr>
        <p:spPr>
          <a:xfrm>
            <a:off x="0" y="1"/>
            <a:ext cx="12192000" cy="1690688"/>
          </a:xfrm>
          <a:solidFill>
            <a:srgbClr val="0070C0"/>
          </a:solidFill>
        </p:spPr>
        <p:txBody>
          <a:bodyPr>
            <a:noAutofit/>
          </a:bodyPr>
          <a:lstStyle/>
          <a:p>
            <a:pPr algn="ctr"/>
            <a:r>
              <a:rPr lang="en-US" sz="4800" b="1" dirty="0">
                <a:solidFill>
                  <a:schemeClr val="bg1"/>
                </a:solidFill>
                <a:latin typeface="Calibri" panose="020F0502020204030204" pitchFamily="34" charset="0"/>
                <a:ea typeface="Times New Roman" panose="02020603050405020304" pitchFamily="18" charset="0"/>
                <a:cs typeface="Courier New" panose="02070309020205020404" pitchFamily="49" charset="0"/>
              </a:rPr>
              <a:t>How do Municipalities Benefit from the</a:t>
            </a:r>
            <a:br>
              <a:rPr lang="en-US" sz="4800" b="1" dirty="0">
                <a:solidFill>
                  <a:schemeClr val="bg1"/>
                </a:solidFill>
                <a:latin typeface="Calibri" panose="020F0502020204030204" pitchFamily="34" charset="0"/>
                <a:ea typeface="Times New Roman" panose="02020603050405020304" pitchFamily="18" charset="0"/>
                <a:cs typeface="Courier New" panose="02070309020205020404" pitchFamily="49" charset="0"/>
              </a:rPr>
            </a:br>
            <a:r>
              <a:rPr lang="en-US" sz="4800" b="1" dirty="0">
                <a:solidFill>
                  <a:schemeClr val="bg1"/>
                </a:solidFill>
                <a:latin typeface="Calibri" panose="020F0502020204030204" pitchFamily="34" charset="0"/>
                <a:ea typeface="Times New Roman" panose="02020603050405020304" pitchFamily="18" charset="0"/>
                <a:cs typeface="Courier New" panose="02070309020205020404" pitchFamily="49" charset="0"/>
              </a:rPr>
              <a:t>239 Review Process?</a:t>
            </a:r>
            <a:endParaRPr lang="en-US" sz="4800" b="1" dirty="0">
              <a:solidFill>
                <a:schemeClr val="bg1"/>
              </a:solidFill>
            </a:endParaRPr>
          </a:p>
        </p:txBody>
      </p:sp>
      <p:sp>
        <p:nvSpPr>
          <p:cNvPr id="3" name="Content Placeholder 2">
            <a:extLst>
              <a:ext uri="{FF2B5EF4-FFF2-40B4-BE49-F238E27FC236}">
                <a16:creationId xmlns:a16="http://schemas.microsoft.com/office/drawing/2014/main" id="{F5F909CE-8679-4508-BD36-EC859278EE04}"/>
              </a:ext>
            </a:extLst>
          </p:cNvPr>
          <p:cNvSpPr>
            <a:spLocks noGrp="1"/>
          </p:cNvSpPr>
          <p:nvPr>
            <p:ph idx="1"/>
          </p:nvPr>
        </p:nvSpPr>
        <p:spPr>
          <a:xfrm>
            <a:off x="515815" y="2016368"/>
            <a:ext cx="11183815" cy="4407877"/>
          </a:xfrm>
        </p:spPr>
        <p:txBody>
          <a:bodyPr>
            <a:normAutofit/>
          </a:bodyPr>
          <a:lstStyle/>
          <a:p>
            <a:pPr marL="342900" indent="-342900" algn="just">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4000" dirty="0">
                <a:latin typeface="Calibri" panose="020F0502020204030204" pitchFamily="34" charset="0"/>
                <a:ea typeface="Times New Roman" panose="02020603050405020304" pitchFamily="18" charset="0"/>
                <a:cs typeface="Courier New" panose="02070309020205020404" pitchFamily="49" charset="0"/>
              </a:rPr>
              <a:t>Receive professional assistance</a:t>
            </a:r>
          </a:p>
          <a:p>
            <a:pPr marL="342900" indent="-342900" algn="just">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4000" dirty="0">
                <a:latin typeface="Calibri" panose="020F0502020204030204" pitchFamily="34" charset="0"/>
                <a:ea typeface="Times New Roman" panose="02020603050405020304" pitchFamily="18" charset="0"/>
                <a:cs typeface="Courier New" panose="02070309020205020404" pitchFamily="49" charset="0"/>
              </a:rPr>
              <a:t>Learn of inter-municipal and county-wide impacts</a:t>
            </a:r>
          </a:p>
          <a:p>
            <a:pPr marL="342900" indent="-342900" algn="just">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4000" dirty="0">
                <a:latin typeface="Calibri" panose="020F0502020204030204" pitchFamily="34" charset="0"/>
                <a:ea typeface="Times New Roman" panose="02020603050405020304" pitchFamily="18" charset="0"/>
                <a:cs typeface="Courier New" panose="02070309020205020404" pitchFamily="49" charset="0"/>
              </a:rPr>
              <a:t>Avoid inter-municipal and county-wide impacts</a:t>
            </a:r>
          </a:p>
          <a:p>
            <a:pPr marL="342900" indent="-342900" algn="just">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4000" dirty="0">
                <a:latin typeface="Calibri" panose="020F0502020204030204" pitchFamily="34" charset="0"/>
                <a:ea typeface="Times New Roman" panose="02020603050405020304" pitchFamily="18" charset="0"/>
                <a:cs typeface="Courier New" panose="02070309020205020404" pitchFamily="49" charset="0"/>
              </a:rPr>
              <a:t>Avoid Article 78 legal challenges</a:t>
            </a:r>
          </a:p>
          <a:p>
            <a:endParaRPr lang="en-US" dirty="0"/>
          </a:p>
        </p:txBody>
      </p:sp>
      <p:sp>
        <p:nvSpPr>
          <p:cNvPr id="4" name="Slide Number Placeholder 3">
            <a:extLst>
              <a:ext uri="{FF2B5EF4-FFF2-40B4-BE49-F238E27FC236}">
                <a16:creationId xmlns:a16="http://schemas.microsoft.com/office/drawing/2014/main" id="{27290527-2E93-4EBF-8CD1-DBB19D226938}"/>
              </a:ext>
            </a:extLst>
          </p:cNvPr>
          <p:cNvSpPr>
            <a:spLocks noGrp="1"/>
          </p:cNvSpPr>
          <p:nvPr>
            <p:ph type="sldNum" sz="quarter" idx="12"/>
          </p:nvPr>
        </p:nvSpPr>
        <p:spPr/>
        <p:txBody>
          <a:bodyPr/>
          <a:lstStyle/>
          <a:p>
            <a:fld id="{2CD454F5-B591-4D62-94AA-A49275F5CDFD}" type="slidenum">
              <a:rPr lang="en-US" smtClean="0"/>
              <a:t>42</a:t>
            </a:fld>
            <a:endParaRPr lang="en-US"/>
          </a:p>
        </p:txBody>
      </p:sp>
    </p:spTree>
    <p:extLst>
      <p:ext uri="{BB962C8B-B14F-4D97-AF65-F5344CB8AC3E}">
        <p14:creationId xmlns:p14="http://schemas.microsoft.com/office/powerpoint/2010/main" val="3815116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383322"/>
          </a:xfrm>
          <a:solidFill>
            <a:srgbClr val="0070C0"/>
          </a:solidFill>
        </p:spPr>
        <p:txBody>
          <a:bodyPr anchor="ctr">
            <a:noAutofit/>
          </a:bodyPr>
          <a:lstStyle/>
          <a:p>
            <a:r>
              <a:rPr lang="en-US" sz="4800" dirty="0">
                <a:solidFill>
                  <a:schemeClr val="bg1"/>
                </a:solidFill>
                <a:latin typeface="+mn-lt"/>
              </a:rPr>
              <a:t>Tools and Guidance</a:t>
            </a:r>
          </a:p>
        </p:txBody>
      </p:sp>
      <p:sp>
        <p:nvSpPr>
          <p:cNvPr id="3" name="Subtitle 2"/>
          <p:cNvSpPr>
            <a:spLocks noGrp="1"/>
          </p:cNvSpPr>
          <p:nvPr>
            <p:ph type="subTitle" idx="1"/>
          </p:nvPr>
        </p:nvSpPr>
        <p:spPr>
          <a:xfrm>
            <a:off x="890954" y="1636295"/>
            <a:ext cx="10621108" cy="4507831"/>
          </a:xfrm>
        </p:spPr>
        <p:txBody>
          <a:bodyPr>
            <a:normAutofit fontScale="92500" lnSpcReduction="10000"/>
          </a:bodyPr>
          <a:lstStyle/>
          <a:p>
            <a:pPr marL="457200" indent="-457200" algn="just">
              <a:buFont typeface="Arial" panose="020B0604020202020204" pitchFamily="34" charset="0"/>
              <a:buChar char="•"/>
            </a:pPr>
            <a:r>
              <a:rPr lang="en-US" sz="2800" b="1" dirty="0"/>
              <a:t>Broome County Planning Department 239 Reviews webpage:</a:t>
            </a:r>
          </a:p>
          <a:p>
            <a:pPr marL="914400" lvl="1" indent="-457200" algn="just">
              <a:buFont typeface="Wingdings" panose="05000000000000000000" pitchFamily="2" charset="2"/>
              <a:buChar char="§"/>
            </a:pPr>
            <a:endParaRPr lang="en-US" sz="2400" b="1" dirty="0"/>
          </a:p>
          <a:p>
            <a:pPr marL="914400" lvl="1" indent="-457200" algn="just">
              <a:buFont typeface="Wingdings" panose="05000000000000000000" pitchFamily="2" charset="2"/>
              <a:buChar char="§"/>
            </a:pPr>
            <a:r>
              <a:rPr lang="en-US" sz="2400" dirty="0"/>
              <a:t>GMU §239-l, -m, -n, -</a:t>
            </a:r>
            <a:r>
              <a:rPr lang="en-US" sz="2400" dirty="0" err="1"/>
              <a:t>nn</a:t>
            </a:r>
            <a:endParaRPr lang="en-US" sz="2400" dirty="0"/>
          </a:p>
          <a:p>
            <a:pPr marL="914400" lvl="1" indent="-457200" algn="just">
              <a:buFont typeface="Wingdings" panose="05000000000000000000" pitchFamily="2" charset="2"/>
              <a:buChar char="§"/>
            </a:pPr>
            <a:r>
              <a:rPr lang="en-US" sz="2400" dirty="0"/>
              <a:t>Broome County Guide to 239 Review Process in Broome County</a:t>
            </a:r>
          </a:p>
          <a:p>
            <a:pPr marL="914400" lvl="1" indent="-457200" algn="just">
              <a:buFont typeface="Wingdings" panose="05000000000000000000" pitchFamily="2" charset="2"/>
              <a:buChar char="§"/>
            </a:pPr>
            <a:r>
              <a:rPr lang="en-US" sz="2400" dirty="0"/>
              <a:t>239 Review Submission Form – Fillable Form</a:t>
            </a:r>
          </a:p>
          <a:p>
            <a:pPr marL="914400" lvl="1" indent="-457200" algn="just">
              <a:buFont typeface="Wingdings" panose="05000000000000000000" pitchFamily="2" charset="2"/>
              <a:buChar char="§"/>
            </a:pPr>
            <a:r>
              <a:rPr lang="en-US" sz="2400" dirty="0"/>
              <a:t>Go to: </a:t>
            </a:r>
            <a:r>
              <a:rPr lang="en-US" sz="2400" b="1" dirty="0">
                <a:solidFill>
                  <a:srgbClr val="0563C1"/>
                </a:solidFill>
                <a:hlinkClick r:id="rId2">
                  <a:extLst>
                    <a:ext uri="{A12FA001-AC4F-418D-AE19-62706E023703}">
                      <ahyp:hlinkClr xmlns:ahyp="http://schemas.microsoft.com/office/drawing/2018/hyperlinkcolor" val="tx"/>
                    </a:ext>
                  </a:extLst>
                </a:hlinkClick>
              </a:rPr>
              <a:t>https://www.gobroomecounty.com/landuse239reviews</a:t>
            </a:r>
            <a:endParaRPr lang="en-US" sz="2400" b="1" dirty="0"/>
          </a:p>
          <a:p>
            <a:pPr marL="342900" indent="-342900" algn="just">
              <a:buFont typeface="Arial" panose="020B0604020202020204" pitchFamily="34" charset="0"/>
              <a:buChar char="•"/>
            </a:pPr>
            <a:endParaRPr lang="en-US" b="1" dirty="0"/>
          </a:p>
          <a:p>
            <a:pPr marL="342900" indent="-342900" algn="just">
              <a:buFont typeface="Arial" panose="020B0604020202020204" pitchFamily="34" charset="0"/>
              <a:buChar char="•"/>
            </a:pPr>
            <a:r>
              <a:rPr lang="en-US" b="1" dirty="0"/>
              <a:t>Broome County GIS Parcel Mapper</a:t>
            </a:r>
          </a:p>
          <a:p>
            <a:pPr algn="just"/>
            <a:endParaRPr lang="en-US" b="1" dirty="0"/>
          </a:p>
          <a:p>
            <a:pPr marL="342900" indent="-342900" algn="just">
              <a:buFont typeface="Arial" panose="020B0604020202020204" pitchFamily="34" charset="0"/>
              <a:buChar char="•"/>
            </a:pPr>
            <a:r>
              <a:rPr lang="en-US" b="1" dirty="0"/>
              <a:t>New York State Department of State</a:t>
            </a:r>
          </a:p>
          <a:p>
            <a:pPr marL="342900" indent="-342900" algn="just">
              <a:buFont typeface="Arial" panose="020B0604020202020204" pitchFamily="34" charset="0"/>
              <a:buChar char="•"/>
            </a:pPr>
            <a:endParaRPr lang="en-US" b="1" dirty="0"/>
          </a:p>
          <a:p>
            <a:pPr marL="342900" indent="-342900" algn="just">
              <a:buFont typeface="Arial" panose="020B0604020202020204" pitchFamily="34" charset="0"/>
              <a:buChar char="•"/>
            </a:pPr>
            <a:r>
              <a:rPr lang="en-US" b="1" dirty="0"/>
              <a:t>Presentation slides:   </a:t>
            </a:r>
            <a:r>
              <a:rPr lang="en-US" b="1" dirty="0">
                <a:hlinkClick r:id="rId3"/>
              </a:rPr>
              <a:t>https://gobroomecounty.com/municipaltrainingfallseries</a:t>
            </a:r>
            <a:endParaRPr lang="en-US" b="1" dirty="0"/>
          </a:p>
          <a:p>
            <a:pPr marL="342900" indent="-342900" algn="just">
              <a:buFont typeface="Arial" panose="020B0604020202020204" pitchFamily="34" charset="0"/>
              <a:buChar char="•"/>
            </a:pPr>
            <a:endParaRPr lang="en-US" b="1" dirty="0"/>
          </a:p>
          <a:p>
            <a:pPr marL="342900" indent="-342900" algn="just">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09627219-A642-4376-94DB-CCDEF32B06B2}"/>
              </a:ext>
            </a:extLst>
          </p:cNvPr>
          <p:cNvSpPr>
            <a:spLocks noGrp="1"/>
          </p:cNvSpPr>
          <p:nvPr>
            <p:ph type="sldNum" sz="quarter" idx="12"/>
          </p:nvPr>
        </p:nvSpPr>
        <p:spPr/>
        <p:txBody>
          <a:bodyPr/>
          <a:lstStyle/>
          <a:p>
            <a:fld id="{2CD454F5-B591-4D62-94AA-A49275F5CDFD}" type="slidenum">
              <a:rPr lang="en-US" smtClean="0"/>
              <a:t>43</a:t>
            </a:fld>
            <a:endParaRPr lang="en-US"/>
          </a:p>
        </p:txBody>
      </p:sp>
      <p:pic>
        <p:nvPicPr>
          <p:cNvPr id="6" name="Picture 5">
            <a:extLst>
              <a:ext uri="{FF2B5EF4-FFF2-40B4-BE49-F238E27FC236}">
                <a16:creationId xmlns:a16="http://schemas.microsoft.com/office/drawing/2014/main" id="{B40D33AF-0CA3-0F38-2946-B14684645F87}"/>
              </a:ext>
            </a:extLst>
          </p:cNvPr>
          <p:cNvPicPr>
            <a:picLocks noChangeAspect="1"/>
          </p:cNvPicPr>
          <p:nvPr/>
        </p:nvPicPr>
        <p:blipFill>
          <a:blip r:embed="rId4"/>
          <a:stretch>
            <a:fillRect/>
          </a:stretch>
        </p:blipFill>
        <p:spPr>
          <a:xfrm>
            <a:off x="9318907" y="2213408"/>
            <a:ext cx="2193155" cy="2830331"/>
          </a:xfrm>
          <a:prstGeom prst="rect">
            <a:avLst/>
          </a:prstGeom>
        </p:spPr>
      </p:pic>
    </p:spTree>
    <p:extLst>
      <p:ext uri="{BB962C8B-B14F-4D97-AF65-F5344CB8AC3E}">
        <p14:creationId xmlns:p14="http://schemas.microsoft.com/office/powerpoint/2010/main" val="1770768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5900"/>
          </a:xfrm>
          <a:solidFill>
            <a:srgbClr val="0070C0"/>
          </a:solidFill>
        </p:spPr>
        <p:txBody>
          <a:bodyPr anchor="ctr">
            <a:normAutofit/>
          </a:bodyPr>
          <a:lstStyle/>
          <a:p>
            <a:r>
              <a:rPr lang="en-US" sz="4800" b="1" dirty="0">
                <a:solidFill>
                  <a:schemeClr val="bg1"/>
                </a:solidFill>
                <a:latin typeface="+mn-lt"/>
              </a:rPr>
              <a:t>Questions?</a:t>
            </a:r>
            <a:endParaRPr lang="en-US" sz="4800" dirty="0">
              <a:solidFill>
                <a:schemeClr val="bg1"/>
              </a:solidFill>
              <a:latin typeface="+mn-lt"/>
            </a:endParaRPr>
          </a:p>
        </p:txBody>
      </p:sp>
      <p:sp>
        <p:nvSpPr>
          <p:cNvPr id="3" name="Subtitle 2"/>
          <p:cNvSpPr>
            <a:spLocks noGrp="1"/>
          </p:cNvSpPr>
          <p:nvPr>
            <p:ph type="subTitle" idx="1"/>
          </p:nvPr>
        </p:nvSpPr>
        <p:spPr>
          <a:xfrm>
            <a:off x="679937" y="1779814"/>
            <a:ext cx="10949357" cy="4604657"/>
          </a:xfrm>
        </p:spPr>
        <p:txBody>
          <a:bodyPr>
            <a:normAutofit/>
          </a:bodyPr>
          <a:lstStyle/>
          <a:p>
            <a:pPr>
              <a:spcBef>
                <a:spcPct val="0"/>
              </a:spcBef>
            </a:pPr>
            <a:r>
              <a:rPr lang="en-US" altLang="en-US" sz="2800" b="1" dirty="0">
                <a:latin typeface="Calibri" panose="020F0502020204030204" pitchFamily="34" charset="0"/>
              </a:rPr>
              <a:t>Broome County Department of</a:t>
            </a:r>
          </a:p>
          <a:p>
            <a:pPr>
              <a:spcBef>
                <a:spcPct val="0"/>
              </a:spcBef>
            </a:pPr>
            <a:r>
              <a:rPr lang="en-US" altLang="en-US" sz="2800" b="1" dirty="0">
                <a:latin typeface="Calibri" panose="020F0502020204030204" pitchFamily="34" charset="0"/>
              </a:rPr>
              <a:t>Planning and Economic Development</a:t>
            </a:r>
          </a:p>
          <a:p>
            <a:pPr>
              <a:spcBef>
                <a:spcPct val="0"/>
              </a:spcBef>
            </a:pPr>
            <a:r>
              <a:rPr lang="en-US" altLang="en-US" sz="2800" b="1" dirty="0">
                <a:latin typeface="Calibri" panose="020F0502020204030204" pitchFamily="34" charset="0"/>
              </a:rPr>
              <a:t>239 Review Contacts</a:t>
            </a:r>
          </a:p>
          <a:p>
            <a:endParaRPr lang="en-US" sz="2800" b="1" dirty="0"/>
          </a:p>
          <a:p>
            <a:r>
              <a:rPr lang="en-US" sz="2800" b="1" dirty="0"/>
              <a:t>Beth Lucas</a:t>
            </a:r>
            <a:r>
              <a:rPr lang="en-US" sz="2800" dirty="0"/>
              <a:t>, Director 607-778-2375 </a:t>
            </a:r>
            <a:r>
              <a:rPr lang="en-US" sz="2800" dirty="0">
                <a:hlinkClick r:id="rId2"/>
              </a:rPr>
              <a:t>Beth.Lucas@BroomeCountyny.gov</a:t>
            </a:r>
            <a:endParaRPr lang="en-US" sz="2800" dirty="0"/>
          </a:p>
          <a:p>
            <a:endParaRPr lang="en-US" sz="2800" dirty="0"/>
          </a:p>
          <a:p>
            <a:r>
              <a:rPr lang="en-US" sz="2800" b="1" dirty="0"/>
              <a:t>Lora Zier</a:t>
            </a:r>
            <a:r>
              <a:rPr lang="en-US" sz="2800" dirty="0"/>
              <a:t>, Senior Planner 607-778-2370 </a:t>
            </a:r>
            <a:r>
              <a:rPr lang="en-US" sz="2800" dirty="0">
                <a:hlinkClick r:id="rId3"/>
              </a:rPr>
              <a:t>Lora.Zier@BroomeCountyny.gov</a:t>
            </a:r>
            <a:endParaRPr lang="en-US" sz="2800"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B70862C3-6C58-496C-90CD-1C1DFF9A21B0}"/>
              </a:ext>
            </a:extLst>
          </p:cNvPr>
          <p:cNvSpPr>
            <a:spLocks noGrp="1"/>
          </p:cNvSpPr>
          <p:nvPr>
            <p:ph type="sldNum" sz="quarter" idx="12"/>
          </p:nvPr>
        </p:nvSpPr>
        <p:spPr/>
        <p:txBody>
          <a:bodyPr/>
          <a:lstStyle/>
          <a:p>
            <a:fld id="{2CD454F5-B591-4D62-94AA-A49275F5CDFD}" type="slidenum">
              <a:rPr lang="en-US" smtClean="0"/>
              <a:t>44</a:t>
            </a:fld>
            <a:endParaRPr lang="en-US"/>
          </a:p>
        </p:txBody>
      </p:sp>
      <p:pic>
        <p:nvPicPr>
          <p:cNvPr id="6" name="Picture 3">
            <a:extLst>
              <a:ext uri="{FF2B5EF4-FFF2-40B4-BE49-F238E27FC236}">
                <a16:creationId xmlns:a16="http://schemas.microsoft.com/office/drawing/2014/main" id="{4C9216E6-B395-4328-8461-4B5D716170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2859" y="1779814"/>
            <a:ext cx="1190941" cy="119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41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711569"/>
          </a:xfrm>
          <a:solidFill>
            <a:srgbClr val="0070C0"/>
          </a:solidFill>
        </p:spPr>
        <p:txBody>
          <a:bodyPr anchor="ctr">
            <a:normAutofit/>
          </a:bodyPr>
          <a:lstStyle/>
          <a:p>
            <a:r>
              <a:rPr lang="en-US" sz="4800" b="1" dirty="0">
                <a:solidFill>
                  <a:schemeClr val="bg1"/>
                </a:solidFill>
                <a:latin typeface="+mn-lt"/>
                <a:ea typeface="Tahoma" panose="020B0604030504040204" pitchFamily="34" charset="0"/>
                <a:cs typeface="Tahoma" panose="020B0604030504040204" pitchFamily="34" charset="0"/>
              </a:rPr>
              <a:t>What Does GML §239-l, -m, -n</a:t>
            </a:r>
            <a:br>
              <a:rPr lang="en-US" sz="4800" b="1" dirty="0">
                <a:solidFill>
                  <a:schemeClr val="bg1"/>
                </a:solidFill>
                <a:latin typeface="+mn-lt"/>
                <a:ea typeface="Tahoma" panose="020B0604030504040204" pitchFamily="34" charset="0"/>
                <a:cs typeface="Tahoma" panose="020B0604030504040204" pitchFamily="34" charset="0"/>
              </a:rPr>
            </a:br>
            <a:r>
              <a:rPr lang="en-US" sz="4800" b="1" dirty="0">
                <a:solidFill>
                  <a:schemeClr val="bg1"/>
                </a:solidFill>
                <a:latin typeface="+mn-lt"/>
                <a:ea typeface="Tahoma" panose="020B0604030504040204" pitchFamily="34" charset="0"/>
                <a:cs typeface="Tahoma" panose="020B0604030504040204" pitchFamily="34" charset="0"/>
              </a:rPr>
              <a:t>Require the Municipal Board to Do?</a:t>
            </a:r>
            <a:endParaRPr lang="en-US" sz="4800" b="1" i="1" dirty="0">
              <a:solidFill>
                <a:schemeClr val="bg1"/>
              </a:solidFill>
              <a:latin typeface="+mn-lt"/>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785446" y="2039815"/>
            <a:ext cx="10621107" cy="4314093"/>
          </a:xfrm>
        </p:spPr>
        <p:txBody>
          <a:bodyPr>
            <a:normAutofit fontScale="85000" lnSpcReduction="20000"/>
          </a:bodyPr>
          <a:lstStyle/>
          <a:p>
            <a:pPr algn="just"/>
            <a:r>
              <a:rPr lang="en-US" sz="3600" b="1" dirty="0">
                <a:cs typeface="Arial" panose="020B0604020202020204" pitchFamily="34" charset="0"/>
              </a:rPr>
              <a:t>GML § 239-m</a:t>
            </a:r>
          </a:p>
          <a:p>
            <a:pPr marL="342900" indent="-342900" algn="just">
              <a:buFont typeface="Arial" panose="020B0604020202020204" pitchFamily="34" charset="0"/>
              <a:buChar char="•"/>
            </a:pPr>
            <a:r>
              <a:rPr lang="en-US" sz="3600" dirty="0">
                <a:cs typeface="Arial" panose="020B0604020202020204" pitchFamily="34" charset="0"/>
              </a:rPr>
              <a:t>Requires the </a:t>
            </a:r>
            <a:r>
              <a:rPr lang="en-US" sz="3600" b="1" dirty="0">
                <a:cs typeface="Arial" panose="020B0604020202020204" pitchFamily="34" charset="0"/>
              </a:rPr>
              <a:t>Referring Body</a:t>
            </a:r>
            <a:r>
              <a:rPr lang="en-US" sz="3600" dirty="0">
                <a:cs typeface="Arial" panose="020B0604020202020204" pitchFamily="34" charset="0"/>
              </a:rPr>
              <a:t> (municipal board) before taking final action to refer the proposed action to the </a:t>
            </a:r>
            <a:r>
              <a:rPr lang="en-US" sz="3600" b="1" dirty="0">
                <a:cs typeface="Arial" panose="020B0604020202020204" pitchFamily="34" charset="0"/>
              </a:rPr>
              <a:t>County Planning Agency</a:t>
            </a:r>
            <a:r>
              <a:rPr lang="en-US" sz="3600" dirty="0">
                <a:cs typeface="Arial" panose="020B0604020202020204" pitchFamily="34" charset="0"/>
              </a:rPr>
              <a:t> for review.</a:t>
            </a:r>
          </a:p>
          <a:p>
            <a:pPr algn="just"/>
            <a:r>
              <a:rPr lang="en-US" sz="3600" b="1" dirty="0"/>
              <a:t>GML §239-l</a:t>
            </a:r>
          </a:p>
          <a:p>
            <a:pPr marL="571500" indent="-571500" algn="just">
              <a:buFont typeface="Arial" panose="020B0604020202020204" pitchFamily="34" charset="0"/>
              <a:buChar char="•"/>
            </a:pPr>
            <a:r>
              <a:rPr lang="en-US" sz="3600" dirty="0"/>
              <a:t>In Broome County, the County Planning Agency is the </a:t>
            </a:r>
            <a:r>
              <a:rPr lang="en-US" sz="3600" b="1" dirty="0"/>
              <a:t>Broome County Planning Department</a:t>
            </a:r>
            <a:r>
              <a:rPr lang="en-US" sz="3600" dirty="0"/>
              <a:t>. </a:t>
            </a:r>
          </a:p>
          <a:p>
            <a:pPr marL="571500" indent="-571500" algn="just">
              <a:buFont typeface="Arial" panose="020B0604020202020204" pitchFamily="34" charset="0"/>
              <a:buChar char="•"/>
            </a:pPr>
            <a:r>
              <a:rPr lang="en-US" sz="3600" dirty="0">
                <a:cs typeface="Arial" panose="020B0604020202020204" pitchFamily="34" charset="0"/>
              </a:rPr>
              <a:t>In </a:t>
            </a:r>
            <a:r>
              <a:rPr lang="en-US" sz="3600" b="1" dirty="0">
                <a:cs typeface="Arial" panose="020B0604020202020204" pitchFamily="34" charset="0"/>
              </a:rPr>
              <a:t>Broome County</a:t>
            </a:r>
            <a:r>
              <a:rPr lang="en-US" sz="3600" dirty="0">
                <a:cs typeface="Arial" panose="020B0604020202020204" pitchFamily="34" charset="0"/>
              </a:rPr>
              <a:t>, the applicant submits the application to the municipal board or staff.  If that person determines that the action is subject to 239 Review, that person sends the </a:t>
            </a:r>
            <a:r>
              <a:rPr lang="en-US" sz="3600" b="1" dirty="0">
                <a:cs typeface="Arial" panose="020B0604020202020204" pitchFamily="34" charset="0"/>
              </a:rPr>
              <a:t>full statement to the Broome County Planning Department</a:t>
            </a:r>
            <a:r>
              <a:rPr lang="en-US" sz="3600" dirty="0">
                <a:cs typeface="Arial" panose="020B0604020202020204" pitchFamily="34" charset="0"/>
              </a:rPr>
              <a:t>.</a:t>
            </a:r>
          </a:p>
          <a:p>
            <a:pPr marL="342900" indent="-342900" algn="just">
              <a:buFont typeface="Arial" panose="020B0604020202020204" pitchFamily="34" charset="0"/>
              <a:buChar char="•"/>
            </a:pPr>
            <a:endParaRPr lang="en-US" sz="3600" dirty="0">
              <a:cs typeface="Arial" panose="020B0604020202020204" pitchFamily="34" charset="0"/>
            </a:endParaRPr>
          </a:p>
          <a:p>
            <a:pPr algn="just"/>
            <a:endParaRPr lang="en-US" sz="3600" dirty="0">
              <a:cs typeface="Arial" panose="020B0604020202020204" pitchFamily="34" charset="0"/>
            </a:endParaRPr>
          </a:p>
          <a:p>
            <a:pPr algn="just"/>
            <a:endParaRPr lang="en-US" sz="3600" dirty="0">
              <a:cs typeface="Arial" panose="020B0604020202020204" pitchFamily="34" charset="0"/>
            </a:endParaRPr>
          </a:p>
          <a:p>
            <a:pPr algn="just"/>
            <a:endParaRPr lang="en-US" sz="3200" dirty="0"/>
          </a:p>
          <a:p>
            <a:pPr algn="just"/>
            <a:endParaRPr lang="en-US" dirty="0"/>
          </a:p>
          <a:p>
            <a:endParaRPr lang="en-US" dirty="0"/>
          </a:p>
        </p:txBody>
      </p:sp>
      <p:sp>
        <p:nvSpPr>
          <p:cNvPr id="4" name="Slide Number Placeholder 3">
            <a:extLst>
              <a:ext uri="{FF2B5EF4-FFF2-40B4-BE49-F238E27FC236}">
                <a16:creationId xmlns:a16="http://schemas.microsoft.com/office/drawing/2014/main" id="{56713D88-6F11-4D7D-B556-3955B4635A02}"/>
              </a:ext>
            </a:extLst>
          </p:cNvPr>
          <p:cNvSpPr>
            <a:spLocks noGrp="1"/>
          </p:cNvSpPr>
          <p:nvPr>
            <p:ph type="sldNum" sz="quarter" idx="12"/>
          </p:nvPr>
        </p:nvSpPr>
        <p:spPr/>
        <p:txBody>
          <a:bodyPr/>
          <a:lstStyle/>
          <a:p>
            <a:fld id="{2CD454F5-B591-4D62-94AA-A49275F5CDFD}" type="slidenum">
              <a:rPr lang="en-US" smtClean="0"/>
              <a:t>5</a:t>
            </a:fld>
            <a:endParaRPr lang="en-US"/>
          </a:p>
        </p:txBody>
      </p:sp>
    </p:spTree>
    <p:extLst>
      <p:ext uri="{BB962C8B-B14F-4D97-AF65-F5344CB8AC3E}">
        <p14:creationId xmlns:p14="http://schemas.microsoft.com/office/powerpoint/2010/main" val="282186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251284"/>
          </a:xfrm>
          <a:solidFill>
            <a:srgbClr val="0070C0"/>
          </a:solidFill>
        </p:spPr>
        <p:txBody>
          <a:bodyPr anchor="ctr">
            <a:noAutofit/>
          </a:bodyPr>
          <a:lstStyle/>
          <a:p>
            <a:r>
              <a:rPr lang="en-US" sz="4800" b="1" dirty="0">
                <a:solidFill>
                  <a:schemeClr val="bg1"/>
                </a:solidFill>
                <a:latin typeface="+mn-lt"/>
              </a:rPr>
              <a:t>Inter-municipal Referral Requirement </a:t>
            </a:r>
            <a:endParaRPr lang="en-US" sz="4800" b="1" i="1" dirty="0">
              <a:solidFill>
                <a:schemeClr val="bg1"/>
              </a:solidFill>
              <a:latin typeface="+mn-lt"/>
            </a:endParaRPr>
          </a:p>
        </p:txBody>
      </p:sp>
      <p:sp>
        <p:nvSpPr>
          <p:cNvPr id="3" name="Subtitle 2"/>
          <p:cNvSpPr>
            <a:spLocks noGrp="1"/>
          </p:cNvSpPr>
          <p:nvPr>
            <p:ph type="subTitle" idx="1"/>
          </p:nvPr>
        </p:nvSpPr>
        <p:spPr>
          <a:xfrm>
            <a:off x="750277" y="1395664"/>
            <a:ext cx="10644554" cy="5157536"/>
          </a:xfrm>
        </p:spPr>
        <p:txBody>
          <a:bodyPr>
            <a:normAutofit fontScale="25000" lnSpcReduction="20000"/>
          </a:bodyPr>
          <a:lstStyle/>
          <a:p>
            <a:pPr algn="just"/>
            <a:r>
              <a:rPr lang="en-US" sz="11200" b="1" dirty="0"/>
              <a:t>GML §239-nn</a:t>
            </a:r>
          </a:p>
          <a:p>
            <a:pPr marL="685800" indent="-685800" algn="just">
              <a:buFont typeface="Arial" panose="020B0604020202020204" pitchFamily="34" charset="0"/>
              <a:buChar char="•"/>
            </a:pPr>
            <a:r>
              <a:rPr lang="en-US" sz="11200" b="1" dirty="0"/>
              <a:t>Intent:</a:t>
            </a:r>
            <a:r>
              <a:rPr lang="en-US" sz="11200" dirty="0"/>
              <a:t> To let the adjacent municipality know your plans and to let their concerns be heard.</a:t>
            </a:r>
          </a:p>
          <a:p>
            <a:pPr marL="685800" indent="-685800" algn="just">
              <a:buFont typeface="Arial" panose="020B0604020202020204" pitchFamily="34" charset="0"/>
              <a:buChar char="•"/>
            </a:pPr>
            <a:r>
              <a:rPr lang="en-US" sz="11200" dirty="0"/>
              <a:t>Send </a:t>
            </a:r>
            <a:r>
              <a:rPr lang="en-US" sz="11200" b="1" dirty="0"/>
              <a:t>notice of public hearing</a:t>
            </a:r>
            <a:r>
              <a:rPr lang="en-US" sz="11200" dirty="0"/>
              <a:t> to adjacent municipality:</a:t>
            </a:r>
          </a:p>
          <a:p>
            <a:pPr marL="1600200" lvl="2" indent="-685800" algn="just">
              <a:buFont typeface="Arial" panose="020B0604020202020204" pitchFamily="34" charset="0"/>
              <a:buChar char="•"/>
            </a:pPr>
            <a:r>
              <a:rPr lang="en-US" sz="11200" b="1" dirty="0"/>
              <a:t>Site Plan</a:t>
            </a:r>
          </a:p>
          <a:p>
            <a:pPr marL="1600200" lvl="2" indent="-685800" algn="just">
              <a:buFont typeface="Arial" panose="020B0604020202020204" pitchFamily="34" charset="0"/>
              <a:buChar char="•"/>
            </a:pPr>
            <a:r>
              <a:rPr lang="en-US" sz="11200" b="1" dirty="0"/>
              <a:t>Special Use Permit</a:t>
            </a:r>
          </a:p>
          <a:p>
            <a:pPr marL="1600200" lvl="2" indent="-685800" algn="just">
              <a:buFont typeface="Arial" panose="020B0604020202020204" pitchFamily="34" charset="0"/>
              <a:buChar char="•"/>
            </a:pPr>
            <a:r>
              <a:rPr lang="en-US" sz="11200" b="1" dirty="0"/>
              <a:t>Use Variance</a:t>
            </a:r>
          </a:p>
          <a:p>
            <a:pPr marL="1600200" lvl="2" indent="-685800" algn="just">
              <a:buFont typeface="Arial" panose="020B0604020202020204" pitchFamily="34" charset="0"/>
              <a:buChar char="•"/>
            </a:pPr>
            <a:r>
              <a:rPr lang="en-US" sz="11200" b="1" dirty="0"/>
              <a:t>Subdivision</a:t>
            </a:r>
          </a:p>
          <a:p>
            <a:pPr marL="571500" indent="-571500" algn="just">
              <a:buFont typeface="Arial" panose="020B0604020202020204" pitchFamily="34" charset="0"/>
              <a:buChar char="•"/>
            </a:pPr>
            <a:r>
              <a:rPr lang="en-US" sz="11200" dirty="0"/>
              <a:t>Send </a:t>
            </a:r>
            <a:r>
              <a:rPr lang="en-US" sz="11200" b="1" dirty="0"/>
              <a:t>notice </a:t>
            </a:r>
            <a:r>
              <a:rPr lang="en-US" sz="11200" dirty="0"/>
              <a:t>to clerk </a:t>
            </a:r>
            <a:r>
              <a:rPr lang="en-US" sz="11200" b="1" dirty="0"/>
              <a:t>at least 10 days prior</a:t>
            </a:r>
            <a:r>
              <a:rPr lang="en-US" sz="11200" dirty="0"/>
              <a:t> to public hearing.</a:t>
            </a:r>
          </a:p>
          <a:p>
            <a:pPr marL="571500" indent="-571500" algn="just">
              <a:buFont typeface="Arial" panose="020B0604020202020204" pitchFamily="34" charset="0"/>
              <a:buChar char="•"/>
            </a:pPr>
            <a:r>
              <a:rPr lang="en-US" sz="11200" dirty="0"/>
              <a:t>Allow adjacent municipality to speak at public hearing.</a:t>
            </a:r>
          </a:p>
          <a:p>
            <a:endParaRPr lang="en-US" dirty="0"/>
          </a:p>
        </p:txBody>
      </p:sp>
      <p:sp>
        <p:nvSpPr>
          <p:cNvPr id="4" name="Slide Number Placeholder 3">
            <a:extLst>
              <a:ext uri="{FF2B5EF4-FFF2-40B4-BE49-F238E27FC236}">
                <a16:creationId xmlns:a16="http://schemas.microsoft.com/office/drawing/2014/main" id="{E7E03BD6-5372-4BFA-A2D0-F26F026BC318}"/>
              </a:ext>
            </a:extLst>
          </p:cNvPr>
          <p:cNvSpPr>
            <a:spLocks noGrp="1"/>
          </p:cNvSpPr>
          <p:nvPr>
            <p:ph type="sldNum" sz="quarter" idx="12"/>
          </p:nvPr>
        </p:nvSpPr>
        <p:spPr/>
        <p:txBody>
          <a:bodyPr/>
          <a:lstStyle/>
          <a:p>
            <a:fld id="{2CD454F5-B591-4D62-94AA-A49275F5CDFD}" type="slidenum">
              <a:rPr lang="en-US" smtClean="0"/>
              <a:t>6</a:t>
            </a:fld>
            <a:endParaRPr lang="en-US"/>
          </a:p>
        </p:txBody>
      </p:sp>
    </p:spTree>
    <p:extLst>
      <p:ext uri="{BB962C8B-B14F-4D97-AF65-F5344CB8AC3E}">
        <p14:creationId xmlns:p14="http://schemas.microsoft.com/office/powerpoint/2010/main" val="3228457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F07D-A12D-42A3-8B55-F6ACC5AA1EFC}"/>
              </a:ext>
            </a:extLst>
          </p:cNvPr>
          <p:cNvSpPr>
            <a:spLocks noGrp="1"/>
          </p:cNvSpPr>
          <p:nvPr>
            <p:ph type="title"/>
          </p:nvPr>
        </p:nvSpPr>
        <p:spPr>
          <a:xfrm>
            <a:off x="0" y="-1"/>
            <a:ext cx="12192000" cy="1430215"/>
          </a:xfrm>
          <a:solidFill>
            <a:srgbClr val="0070C0"/>
          </a:solidFill>
        </p:spPr>
        <p:txBody>
          <a:bodyPr>
            <a:normAutofit/>
          </a:bodyPr>
          <a:lstStyle/>
          <a:p>
            <a:pPr algn="ctr"/>
            <a:r>
              <a:rPr lang="en-US" sz="4800" b="1" dirty="0">
                <a:solidFill>
                  <a:schemeClr val="bg1"/>
                </a:solidFill>
                <a:latin typeface="+mn-lt"/>
              </a:rPr>
              <a:t>What Actions are Subject to 239 Review?</a:t>
            </a:r>
          </a:p>
        </p:txBody>
      </p:sp>
      <p:sp>
        <p:nvSpPr>
          <p:cNvPr id="3" name="Content Placeholder 2">
            <a:extLst>
              <a:ext uri="{FF2B5EF4-FFF2-40B4-BE49-F238E27FC236}">
                <a16:creationId xmlns:a16="http://schemas.microsoft.com/office/drawing/2014/main" id="{EF5D3A17-602A-4585-9D3D-D7948697CC1A}"/>
              </a:ext>
            </a:extLst>
          </p:cNvPr>
          <p:cNvSpPr>
            <a:spLocks noGrp="1"/>
          </p:cNvSpPr>
          <p:nvPr>
            <p:ph sz="half" idx="1"/>
          </p:nvPr>
        </p:nvSpPr>
        <p:spPr>
          <a:xfrm>
            <a:off x="401053" y="1742114"/>
            <a:ext cx="5951621" cy="4722854"/>
          </a:xfrm>
        </p:spPr>
        <p:txBody>
          <a:bodyPr>
            <a:noAutofit/>
          </a:bodyPr>
          <a:lstStyle/>
          <a:p>
            <a:pPr marL="0" indent="0" algn="just">
              <a:buNone/>
            </a:pPr>
            <a:r>
              <a:rPr lang="en-US" sz="2000" b="1" dirty="0"/>
              <a:t>GML §239-m *</a:t>
            </a:r>
          </a:p>
          <a:p>
            <a:pPr marL="285750" indent="-285750" algn="just"/>
            <a:r>
              <a:rPr lang="en-US" sz="2000" dirty="0"/>
              <a:t>Comprehensive Plans</a:t>
            </a:r>
          </a:p>
          <a:p>
            <a:pPr marL="285750" indent="-285750" algn="just"/>
            <a:r>
              <a:rPr lang="en-US" sz="2000" dirty="0"/>
              <a:t>Zoning Ordinances and Local Laws</a:t>
            </a:r>
          </a:p>
          <a:p>
            <a:pPr marL="285750" indent="-285750" algn="just"/>
            <a:r>
              <a:rPr lang="en-US" sz="2000" dirty="0"/>
              <a:t>Zoning Map Amendments</a:t>
            </a:r>
          </a:p>
          <a:p>
            <a:pPr marL="285750" indent="-285750" algn="just"/>
            <a:r>
              <a:rPr lang="en-US" sz="2000" dirty="0"/>
              <a:t>Special Use Permits</a:t>
            </a:r>
          </a:p>
          <a:p>
            <a:pPr marL="285750" indent="-285750" algn="just"/>
            <a:r>
              <a:rPr lang="en-US" sz="2000" dirty="0"/>
              <a:t>Site Plans</a:t>
            </a:r>
          </a:p>
          <a:p>
            <a:pPr marL="285750" indent="-285750" algn="just"/>
            <a:r>
              <a:rPr lang="en-US" sz="2000" dirty="0"/>
              <a:t>Use Variances and Area Variances</a:t>
            </a:r>
          </a:p>
          <a:p>
            <a:pPr marL="285750" indent="-285750" algn="just"/>
            <a:r>
              <a:rPr lang="en-US" sz="2000" dirty="0"/>
              <a:t>Other authorized planning and zoning actions (PUD)</a:t>
            </a:r>
          </a:p>
          <a:p>
            <a:pPr marL="0" indent="0" algn="just">
              <a:buNone/>
            </a:pPr>
            <a:r>
              <a:rPr lang="en-US" sz="2000" b="1" dirty="0"/>
              <a:t>GML §239-n</a:t>
            </a:r>
          </a:p>
          <a:p>
            <a:pPr marL="285750" indent="-285750" algn="just"/>
            <a:r>
              <a:rPr lang="en-US" sz="2000" dirty="0"/>
              <a:t>Subdivisions (Preliminary, Final, Undeveloped)</a:t>
            </a:r>
          </a:p>
          <a:p>
            <a:pPr marL="0" indent="0" algn="just">
              <a:buNone/>
            </a:pPr>
            <a:r>
              <a:rPr lang="en-US" sz="2000" b="1" dirty="0"/>
              <a:t>NOT ZBA Interpretations </a:t>
            </a:r>
          </a:p>
          <a:p>
            <a:pPr marL="0" indent="0" algn="just">
              <a:buNone/>
            </a:pPr>
            <a:endParaRPr lang="en-US" sz="2000" b="1" dirty="0"/>
          </a:p>
          <a:p>
            <a:pPr algn="just"/>
            <a:endParaRPr lang="en-US" sz="2000" b="1" dirty="0"/>
          </a:p>
          <a:p>
            <a:pPr marL="0" indent="0" algn="just">
              <a:buNone/>
            </a:pPr>
            <a:endParaRPr lang="en-US" sz="2000" b="1" dirty="0"/>
          </a:p>
          <a:p>
            <a:pPr marL="0" indent="0" algn="just">
              <a:buNone/>
            </a:pPr>
            <a:endParaRPr lang="en-US" sz="2000" dirty="0"/>
          </a:p>
        </p:txBody>
      </p:sp>
      <p:sp>
        <p:nvSpPr>
          <p:cNvPr id="4" name="Content Placeholder 3">
            <a:extLst>
              <a:ext uri="{FF2B5EF4-FFF2-40B4-BE49-F238E27FC236}">
                <a16:creationId xmlns:a16="http://schemas.microsoft.com/office/drawing/2014/main" id="{8C496543-C84F-4CE8-86A3-33D9CEC3BE69}"/>
              </a:ext>
            </a:extLst>
          </p:cNvPr>
          <p:cNvSpPr>
            <a:spLocks noGrp="1"/>
          </p:cNvSpPr>
          <p:nvPr>
            <p:ph sz="half" idx="2"/>
          </p:nvPr>
        </p:nvSpPr>
        <p:spPr>
          <a:xfrm>
            <a:off x="6172200" y="1758156"/>
            <a:ext cx="5181600" cy="4418807"/>
          </a:xfrm>
        </p:spPr>
        <p:txBody>
          <a:bodyPr>
            <a:normAutofit fontScale="85000" lnSpcReduction="20000"/>
          </a:bodyPr>
          <a:lstStyle/>
          <a:p>
            <a:pPr marL="457200" lvl="1" indent="0" algn="just">
              <a:buNone/>
            </a:pPr>
            <a:r>
              <a:rPr lang="en-US" sz="2600" b="1" dirty="0"/>
              <a:t>GML §239-m and -n</a:t>
            </a:r>
          </a:p>
          <a:p>
            <a:pPr marL="457200" lvl="1" indent="0" algn="just">
              <a:buNone/>
            </a:pPr>
            <a:r>
              <a:rPr lang="en-US" sz="2600" b="1" dirty="0"/>
              <a:t>If Action occurs on real property within 500 Feet </a:t>
            </a:r>
            <a:r>
              <a:rPr lang="en-US" sz="2600" b="1" dirty="0">
                <a:highlight>
                  <a:srgbClr val="FFFF00"/>
                </a:highlight>
              </a:rPr>
              <a:t>See BCGIS Parcel Mapper.</a:t>
            </a:r>
          </a:p>
          <a:p>
            <a:pPr marL="742950" lvl="1" indent="-285750" algn="just"/>
            <a:r>
              <a:rPr lang="en-US" sz="2600" dirty="0"/>
              <a:t>Municipal boundary</a:t>
            </a:r>
          </a:p>
          <a:p>
            <a:pPr marL="742950" lvl="1" indent="-285750" algn="just"/>
            <a:r>
              <a:rPr lang="en-US" sz="2600" dirty="0"/>
              <a:t>Boundary of county or state park or other recreation area</a:t>
            </a:r>
          </a:p>
          <a:p>
            <a:pPr marL="742950" lvl="1" indent="-285750" algn="just"/>
            <a:r>
              <a:rPr lang="en-US" sz="2600" dirty="0"/>
              <a:t>ROW of state or county road</a:t>
            </a:r>
          </a:p>
          <a:p>
            <a:pPr marL="742950" lvl="1" indent="-285750" algn="just"/>
            <a:r>
              <a:rPr lang="en-US" sz="2600" dirty="0"/>
              <a:t>ROW of county-owned stream or drainage channel, or stream or drainage channel with county-established channel lines</a:t>
            </a:r>
          </a:p>
          <a:p>
            <a:pPr marL="742950" lvl="1" indent="-285750" algn="just"/>
            <a:r>
              <a:rPr lang="en-US" sz="2600" dirty="0"/>
              <a:t>Boundary of state or county land with a public building</a:t>
            </a:r>
          </a:p>
          <a:p>
            <a:pPr marL="742950" lvl="1" indent="-285750" algn="just"/>
            <a:r>
              <a:rPr lang="en-US" sz="2600" dirty="0"/>
              <a:t>Boundary of a farm operation located in state agricultural district (except not area variances)</a:t>
            </a:r>
          </a:p>
          <a:p>
            <a:endParaRPr lang="en-US" dirty="0"/>
          </a:p>
        </p:txBody>
      </p:sp>
      <p:sp>
        <p:nvSpPr>
          <p:cNvPr id="5" name="Slide Number Placeholder 4">
            <a:extLst>
              <a:ext uri="{FF2B5EF4-FFF2-40B4-BE49-F238E27FC236}">
                <a16:creationId xmlns:a16="http://schemas.microsoft.com/office/drawing/2014/main" id="{DED07463-D274-431C-B5F1-51796B28E867}"/>
              </a:ext>
            </a:extLst>
          </p:cNvPr>
          <p:cNvSpPr>
            <a:spLocks noGrp="1"/>
          </p:cNvSpPr>
          <p:nvPr>
            <p:ph type="sldNum" sz="quarter" idx="12"/>
          </p:nvPr>
        </p:nvSpPr>
        <p:spPr/>
        <p:txBody>
          <a:bodyPr/>
          <a:lstStyle/>
          <a:p>
            <a:fld id="{2CD454F5-B591-4D62-94AA-A49275F5CDFD}" type="slidenum">
              <a:rPr lang="en-US" smtClean="0"/>
              <a:t>7</a:t>
            </a:fld>
            <a:endParaRPr lang="en-US"/>
          </a:p>
        </p:txBody>
      </p:sp>
    </p:spTree>
    <p:extLst>
      <p:ext uri="{BB962C8B-B14F-4D97-AF65-F5344CB8AC3E}">
        <p14:creationId xmlns:p14="http://schemas.microsoft.com/office/powerpoint/2010/main" val="254911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469571"/>
          </a:xfrm>
          <a:solidFill>
            <a:srgbClr val="0070C0"/>
          </a:solidFill>
        </p:spPr>
        <p:txBody>
          <a:bodyPr anchor="ctr">
            <a:noAutofit/>
          </a:bodyPr>
          <a:lstStyle/>
          <a:p>
            <a:r>
              <a:rPr lang="en-US"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What Does the Municipal Board Need to</a:t>
            </a:r>
            <a:br>
              <a:rPr lang="en-US"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Send to Broome County Planning?</a:t>
            </a:r>
            <a:endParaRPr lang="en-US" sz="4800" b="1" dirty="0">
              <a:solidFill>
                <a:schemeClr val="bg1"/>
              </a:solidFill>
            </a:endParaRPr>
          </a:p>
        </p:txBody>
      </p:sp>
      <p:sp>
        <p:nvSpPr>
          <p:cNvPr id="3" name="Subtitle 2"/>
          <p:cNvSpPr>
            <a:spLocks noGrp="1"/>
          </p:cNvSpPr>
          <p:nvPr>
            <p:ph type="subTitle" idx="1"/>
          </p:nvPr>
        </p:nvSpPr>
        <p:spPr>
          <a:xfrm>
            <a:off x="844061" y="2227384"/>
            <a:ext cx="10621107" cy="4160889"/>
          </a:xfrm>
        </p:spPr>
        <p:txBody>
          <a:bodyPr>
            <a:normAutofit lnSpcReduction="10000"/>
          </a:bodyPr>
          <a:lstStyle/>
          <a:p>
            <a:pPr marL="571500" indent="-571500" algn="just">
              <a:lnSpc>
                <a:spcPct val="107000"/>
              </a:lnSpc>
              <a:spcBef>
                <a:spcPts val="0"/>
              </a:spcBef>
              <a:buFont typeface="Arial" panose="020B0604020202020204" pitchFamily="34" charset="0"/>
              <a:buChar char="•"/>
            </a:pPr>
            <a:r>
              <a:rPr lang="en-US" sz="4400" dirty="0">
                <a:ea typeface="Calibri" panose="020F0502020204030204" pitchFamily="34" charset="0"/>
                <a:cs typeface="Times New Roman" panose="02020603050405020304" pitchFamily="18" charset="0"/>
              </a:rPr>
              <a:t>239 Review Submission Form</a:t>
            </a:r>
          </a:p>
          <a:p>
            <a:pPr marL="571500" indent="-571500" algn="just">
              <a:lnSpc>
                <a:spcPct val="107000"/>
              </a:lnSpc>
              <a:spcBef>
                <a:spcPts val="0"/>
              </a:spcBef>
              <a:buFont typeface="Arial" panose="020B0604020202020204" pitchFamily="34" charset="0"/>
              <a:buChar char="•"/>
            </a:pPr>
            <a:endParaRPr lang="en-US" sz="4400" dirty="0">
              <a:ea typeface="Calibri" panose="020F0502020204030204" pitchFamily="34" charset="0"/>
              <a:cs typeface="Times New Roman" panose="02020603050405020304" pitchFamily="18" charset="0"/>
            </a:endParaRPr>
          </a:p>
          <a:p>
            <a:pPr marL="571500" indent="-571500" algn="just">
              <a:lnSpc>
                <a:spcPct val="107000"/>
              </a:lnSpc>
              <a:spcBef>
                <a:spcPts val="0"/>
              </a:spcBef>
              <a:buFont typeface="Arial" panose="020B0604020202020204" pitchFamily="34" charset="0"/>
              <a:buChar char="•"/>
            </a:pPr>
            <a:r>
              <a:rPr lang="en-US" sz="4400" dirty="0">
                <a:ea typeface="Calibri" panose="020F0502020204030204" pitchFamily="34" charset="0"/>
                <a:cs typeface="Times New Roman" panose="02020603050405020304" pitchFamily="18" charset="0"/>
              </a:rPr>
              <a:t>Full Statement of the Proposed Action (complete application) </a:t>
            </a:r>
          </a:p>
          <a:p>
            <a:pPr marL="571500" indent="-571500" algn="just">
              <a:lnSpc>
                <a:spcPct val="107000"/>
              </a:lnSpc>
              <a:spcBef>
                <a:spcPts val="0"/>
              </a:spcBef>
              <a:buFont typeface="Arial" panose="020B0604020202020204" pitchFamily="34" charset="0"/>
              <a:buChar char="•"/>
            </a:pPr>
            <a:endParaRPr lang="en-US" sz="4400" dirty="0"/>
          </a:p>
          <a:p>
            <a:pPr marL="571500" indent="-571500" algn="just">
              <a:lnSpc>
                <a:spcPct val="107000"/>
              </a:lnSpc>
              <a:spcBef>
                <a:spcPts val="0"/>
              </a:spcBef>
              <a:buFont typeface="Arial" panose="020B0604020202020204" pitchFamily="34" charset="0"/>
              <a:buChar char="•"/>
            </a:pPr>
            <a:r>
              <a:rPr lang="en-US" sz="4400" dirty="0"/>
              <a:t>Electronic format and legible site plan</a:t>
            </a:r>
            <a:endParaRPr lang="en-US" sz="4400" dirty="0">
              <a:ea typeface="Calibri" panose="020F0502020204030204" pitchFamily="34" charset="0"/>
              <a:cs typeface="Times New Roman" panose="02020603050405020304" pitchFamily="18" charset="0"/>
            </a:endParaRPr>
          </a:p>
          <a:p>
            <a:pPr marL="457200" indent="-457200" algn="just">
              <a:lnSpc>
                <a:spcPct val="107000"/>
              </a:lnSpc>
              <a:spcBef>
                <a:spcPts val="0"/>
              </a:spcBef>
              <a:buFont typeface="Arial" panose="020B0604020202020204" pitchFamily="34" charset="0"/>
              <a:buChar char="•"/>
            </a:pPr>
            <a:endParaRPr lang="en-US" sz="2800" b="1" dirty="0"/>
          </a:p>
          <a:p>
            <a:pPr algn="just">
              <a:lnSpc>
                <a:spcPct val="107000"/>
              </a:lnSpc>
              <a:spcBef>
                <a:spcPts val="0"/>
              </a:spcBef>
            </a:pPr>
            <a:endParaRPr lang="en-US" sz="2800" dirty="0">
              <a:ea typeface="Calibri" panose="020F0502020204030204" pitchFamily="34" charset="0"/>
              <a:cs typeface="Times New Roman" panose="02020603050405020304" pitchFamily="18" charset="0"/>
            </a:endParaRPr>
          </a:p>
          <a:p>
            <a:pPr marL="457200" indent="-457200" algn="just">
              <a:lnSpc>
                <a:spcPct val="107000"/>
              </a:lnSpc>
              <a:spcBef>
                <a:spcPts val="0"/>
              </a:spcBef>
              <a:buFont typeface="Arial" panose="020B0604020202020204" pitchFamily="34" charset="0"/>
              <a:buChar char="•"/>
            </a:pPr>
            <a:endParaRPr lang="en-US" sz="2800" dirty="0">
              <a:ea typeface="Calibri" panose="020F0502020204030204" pitchFamily="34" charset="0"/>
              <a:cs typeface="Times New Roman" panose="02020603050405020304" pitchFamily="18" charset="0"/>
            </a:endParaRPr>
          </a:p>
          <a:p>
            <a:pPr marL="457200" indent="-457200" algn="just">
              <a:lnSpc>
                <a:spcPct val="107000"/>
              </a:lnSpc>
              <a:spcBef>
                <a:spcPts val="0"/>
              </a:spcBef>
              <a:buFont typeface="Arial" panose="020B0604020202020204" pitchFamily="34" charset="0"/>
              <a:buChar char="•"/>
            </a:pPr>
            <a:endParaRPr lang="en-US" sz="3300" dirty="0">
              <a:ea typeface="Calibri" panose="020F0502020204030204" pitchFamily="34" charset="0"/>
              <a:cs typeface="Times New Roman" panose="02020603050405020304" pitchFamily="18" charset="0"/>
            </a:endParaRPr>
          </a:p>
          <a:p>
            <a:pPr marL="457200" indent="-457200" algn="just">
              <a:lnSpc>
                <a:spcPct val="107000"/>
              </a:lnSpc>
              <a:spcBef>
                <a:spcPts val="0"/>
              </a:spcBef>
              <a:buFont typeface="Arial" panose="020B0604020202020204" pitchFamily="34" charset="0"/>
              <a:buChar char="•"/>
            </a:pPr>
            <a:endParaRPr lang="en-US" sz="3300" dirty="0"/>
          </a:p>
          <a:p>
            <a:pPr marL="457200" indent="-457200" algn="just">
              <a:lnSpc>
                <a:spcPct val="107000"/>
              </a:lnSpc>
              <a:spcBef>
                <a:spcPts val="0"/>
              </a:spcBef>
              <a:buFont typeface="Arial" panose="020B0604020202020204" pitchFamily="34" charset="0"/>
              <a:buChar char="•"/>
            </a:pP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0"/>
              </a:spcBef>
              <a:buFont typeface="Arial" panose="020B0604020202020204" pitchFamily="34" charset="0"/>
              <a:buChar char="•"/>
            </a:pPr>
            <a:endParaRPr lang="en-US" sz="2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a:extLst>
              <a:ext uri="{FF2B5EF4-FFF2-40B4-BE49-F238E27FC236}">
                <a16:creationId xmlns:a16="http://schemas.microsoft.com/office/drawing/2014/main" id="{C1DB5708-B640-45EF-ABF5-C879E81D44B9}"/>
              </a:ext>
            </a:extLst>
          </p:cNvPr>
          <p:cNvSpPr>
            <a:spLocks noGrp="1"/>
          </p:cNvSpPr>
          <p:nvPr>
            <p:ph type="sldNum" sz="quarter" idx="12"/>
          </p:nvPr>
        </p:nvSpPr>
        <p:spPr/>
        <p:txBody>
          <a:bodyPr/>
          <a:lstStyle/>
          <a:p>
            <a:fld id="{2CD454F5-B591-4D62-94AA-A49275F5CDFD}" type="slidenum">
              <a:rPr lang="en-US" smtClean="0"/>
              <a:t>8</a:t>
            </a:fld>
            <a:endParaRPr lang="en-US"/>
          </a:p>
        </p:txBody>
      </p:sp>
    </p:spTree>
    <p:extLst>
      <p:ext uri="{BB962C8B-B14F-4D97-AF65-F5344CB8AC3E}">
        <p14:creationId xmlns:p14="http://schemas.microsoft.com/office/powerpoint/2010/main" val="411057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1B7C-B00A-47F2-9598-279BAE48055F}"/>
              </a:ext>
            </a:extLst>
          </p:cNvPr>
          <p:cNvSpPr>
            <a:spLocks noGrp="1"/>
          </p:cNvSpPr>
          <p:nvPr>
            <p:ph type="title"/>
          </p:nvPr>
        </p:nvSpPr>
        <p:spPr>
          <a:xfrm>
            <a:off x="0" y="1"/>
            <a:ext cx="12192000" cy="1570891"/>
          </a:xfrm>
          <a:solidFill>
            <a:srgbClr val="0070C0"/>
          </a:solidFill>
        </p:spPr>
        <p:txBody>
          <a:bodyPr>
            <a:normAutofit/>
          </a:bodyPr>
          <a:lstStyle/>
          <a:p>
            <a:pPr algn="ctr"/>
            <a:r>
              <a:rPr lang="en-US" sz="4800" b="1" dirty="0">
                <a:solidFill>
                  <a:schemeClr val="bg1"/>
                </a:solidFill>
                <a:latin typeface="+mn-lt"/>
              </a:rPr>
              <a:t>239 Review Submission Form (New)</a:t>
            </a:r>
          </a:p>
        </p:txBody>
      </p:sp>
      <p:sp>
        <p:nvSpPr>
          <p:cNvPr id="3" name="Content Placeholder 2">
            <a:extLst>
              <a:ext uri="{FF2B5EF4-FFF2-40B4-BE49-F238E27FC236}">
                <a16:creationId xmlns:a16="http://schemas.microsoft.com/office/drawing/2014/main" id="{74693384-385E-4544-BD1A-4C7CBD72499B}"/>
              </a:ext>
            </a:extLst>
          </p:cNvPr>
          <p:cNvSpPr>
            <a:spLocks noGrp="1"/>
          </p:cNvSpPr>
          <p:nvPr>
            <p:ph sz="half" idx="1"/>
          </p:nvPr>
        </p:nvSpPr>
        <p:spPr>
          <a:xfrm>
            <a:off x="492369" y="1825625"/>
            <a:ext cx="6594231" cy="4351338"/>
          </a:xfrm>
        </p:spPr>
        <p:txBody>
          <a:bodyPr>
            <a:noAutofit/>
          </a:bodyPr>
          <a:lstStyle/>
          <a:p>
            <a:r>
              <a:rPr lang="en-US" sz="2400" dirty="0"/>
              <a:t>Go to:</a:t>
            </a:r>
          </a:p>
          <a:p>
            <a:pPr marL="0" indent="0">
              <a:buNone/>
            </a:pPr>
            <a:r>
              <a:rPr lang="en-US" sz="2000" dirty="0">
                <a:hlinkClick r:id="rId2"/>
              </a:rPr>
              <a:t>https://www.gobroomecounty.com/landuse239reviews</a:t>
            </a:r>
            <a:endParaRPr lang="en-US" sz="2000" dirty="0"/>
          </a:p>
          <a:p>
            <a:pPr marL="0" indent="0">
              <a:buNone/>
            </a:pPr>
            <a:endParaRPr lang="en-US" sz="2400" dirty="0"/>
          </a:p>
          <a:p>
            <a:pPr marL="0" indent="0">
              <a:buNone/>
            </a:pPr>
            <a:r>
              <a:rPr lang="en-US" sz="2400" dirty="0"/>
              <a:t>Scroll down to and click on:</a:t>
            </a:r>
          </a:p>
          <a:p>
            <a:pPr marL="0" indent="0">
              <a:buNone/>
            </a:pPr>
            <a:r>
              <a:rPr lang="en-US" sz="2400" b="0" i="0" u="none" strike="noStrike" dirty="0">
                <a:solidFill>
                  <a:srgbClr val="1D2347"/>
                </a:solidFill>
                <a:effectLst/>
                <a:hlinkClick r:id="rId3"/>
              </a:rPr>
              <a:t>239 Review Fillable Submission Form</a:t>
            </a:r>
            <a:endParaRPr lang="en-US" sz="2400" dirty="0"/>
          </a:p>
          <a:p>
            <a:endParaRPr lang="en-US" sz="2400" dirty="0"/>
          </a:p>
          <a:p>
            <a:r>
              <a:rPr lang="en-US" sz="2400" dirty="0"/>
              <a:t>Fill out form online, download, and save.</a:t>
            </a:r>
          </a:p>
          <a:p>
            <a:endParaRPr lang="en-US" sz="2400" dirty="0"/>
          </a:p>
          <a:p>
            <a:r>
              <a:rPr lang="en-US" sz="2400" dirty="0"/>
              <a:t>Example: 23 E. Clinton Street</a:t>
            </a:r>
          </a:p>
        </p:txBody>
      </p:sp>
      <p:sp>
        <p:nvSpPr>
          <p:cNvPr id="4" name="Slide Number Placeholder 3">
            <a:extLst>
              <a:ext uri="{FF2B5EF4-FFF2-40B4-BE49-F238E27FC236}">
                <a16:creationId xmlns:a16="http://schemas.microsoft.com/office/drawing/2014/main" id="{F99E36FB-6581-412A-AD36-F496AF912DB3}"/>
              </a:ext>
            </a:extLst>
          </p:cNvPr>
          <p:cNvSpPr>
            <a:spLocks noGrp="1"/>
          </p:cNvSpPr>
          <p:nvPr>
            <p:ph type="sldNum" sz="quarter" idx="12"/>
          </p:nvPr>
        </p:nvSpPr>
        <p:spPr/>
        <p:txBody>
          <a:bodyPr/>
          <a:lstStyle/>
          <a:p>
            <a:fld id="{2CD454F5-B591-4D62-94AA-A49275F5CDFD}" type="slidenum">
              <a:rPr lang="en-US" smtClean="0"/>
              <a:t>9</a:t>
            </a:fld>
            <a:endParaRPr lang="en-US"/>
          </a:p>
        </p:txBody>
      </p:sp>
      <p:pic>
        <p:nvPicPr>
          <p:cNvPr id="11" name="Picture 10">
            <a:extLst>
              <a:ext uri="{FF2B5EF4-FFF2-40B4-BE49-F238E27FC236}">
                <a16:creationId xmlns:a16="http://schemas.microsoft.com/office/drawing/2014/main" id="{CA4DBA46-4BF9-94AE-CABA-366B95BE5B02}"/>
              </a:ext>
            </a:extLst>
          </p:cNvPr>
          <p:cNvPicPr>
            <a:picLocks noChangeAspect="1"/>
          </p:cNvPicPr>
          <p:nvPr/>
        </p:nvPicPr>
        <p:blipFill>
          <a:blip r:embed="rId4"/>
          <a:stretch>
            <a:fillRect/>
          </a:stretch>
        </p:blipFill>
        <p:spPr>
          <a:xfrm>
            <a:off x="7739719" y="1621024"/>
            <a:ext cx="3959912" cy="5100451"/>
          </a:xfrm>
          <a:prstGeom prst="rect">
            <a:avLst/>
          </a:prstGeom>
        </p:spPr>
      </p:pic>
    </p:spTree>
    <p:extLst>
      <p:ext uri="{BB962C8B-B14F-4D97-AF65-F5344CB8AC3E}">
        <p14:creationId xmlns:p14="http://schemas.microsoft.com/office/powerpoint/2010/main" val="625325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6079</TotalTime>
  <Words>3705</Words>
  <Application>Microsoft Office PowerPoint</Application>
  <PresentationFormat>Widescreen</PresentationFormat>
  <Paragraphs>554</Paragraphs>
  <Slides>44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Arial</vt:lpstr>
      <vt:lpstr>Calibri</vt:lpstr>
      <vt:lpstr>Calibri Light</vt:lpstr>
      <vt:lpstr>Wingdings</vt:lpstr>
      <vt:lpstr>Office Theme</vt:lpstr>
      <vt:lpstr>Acrobat Document</vt:lpstr>
      <vt:lpstr>PowerPoint Presentation</vt:lpstr>
      <vt:lpstr>Tools and Guidance</vt:lpstr>
      <vt:lpstr> Tools and Guidance  Broome County GIS Parcel Mapper </vt:lpstr>
      <vt:lpstr>What is the Intent of GML §239-l, -m, and -n?</vt:lpstr>
      <vt:lpstr>What Does GML §239-l, -m, -n Require the Municipal Board to Do?</vt:lpstr>
      <vt:lpstr>Inter-municipal Referral Requirement </vt:lpstr>
      <vt:lpstr>What Actions are Subject to 239 Review?</vt:lpstr>
      <vt:lpstr>What Does the Municipal Board Need to Send to Broome County Planning?</vt:lpstr>
      <vt:lpstr>239 Review Submission Form (New)</vt:lpstr>
      <vt:lpstr>Full Statement for Proposed Action</vt:lpstr>
      <vt:lpstr>Full Statement for Each Action</vt:lpstr>
      <vt:lpstr>Agricultural Data Statement</vt:lpstr>
      <vt:lpstr>Complete Project Description</vt:lpstr>
      <vt:lpstr>Site Plan</vt:lpstr>
      <vt:lpstr>How Does a Municipal Board Refer a 239 Review to Broome County Planning?</vt:lpstr>
      <vt:lpstr>What Are the County Review Areas?</vt:lpstr>
      <vt:lpstr>Reviewing Agencies in Broome County</vt:lpstr>
      <vt:lpstr>Land Use Compatibility of the Project with other Land Uses</vt:lpstr>
      <vt:lpstr>Traffic Generation and Effect on Other Land Uses and on Adequacy of Road in Accommodating Project Traffic</vt:lpstr>
      <vt:lpstr>Binghamton Metropolitan Transportation Study (BMTS)</vt:lpstr>
      <vt:lpstr>New York State Department of Transportation (NYSDOT)</vt:lpstr>
      <vt:lpstr>NYSDOT Region 9 Site Plan Committee</vt:lpstr>
      <vt:lpstr>NYSDOT Highway Work Permit Requirements and Review Process</vt:lpstr>
      <vt:lpstr>NYSDOT  Projects Located off State Highway System  with Traffic or Other Impacts</vt:lpstr>
      <vt:lpstr>Broome County Department of Public Works –  Engineering Division (DPW)</vt:lpstr>
      <vt:lpstr>Broome County Health Department (BCHD)</vt:lpstr>
      <vt:lpstr>County or State Property</vt:lpstr>
      <vt:lpstr>Protection of Community Character</vt:lpstr>
      <vt:lpstr>Drainage</vt:lpstr>
      <vt:lpstr>Community Facilities</vt:lpstr>
      <vt:lpstr>Official Municipal, County, and State Development Policies</vt:lpstr>
      <vt:lpstr>What Do Broome County Planning Comments Mean to Municipal Board?</vt:lpstr>
      <vt:lpstr>Broome County Planning Comments Examples</vt:lpstr>
      <vt:lpstr>Broome County Planning Comments Examples</vt:lpstr>
      <vt:lpstr>Broome County Planning Comments Examples</vt:lpstr>
      <vt:lpstr>Denial or Modification Requires Supermajority Vote or “Extraordinary Vote”</vt:lpstr>
      <vt:lpstr>How Long Does the County Review Take?</vt:lpstr>
      <vt:lpstr>What is Date of Receipt of the Full Statement?</vt:lpstr>
      <vt:lpstr>When and How May the Municipal Board Take Action?</vt:lpstr>
      <vt:lpstr>What Happens After Final Action? Report of Final Local Action</vt:lpstr>
      <vt:lpstr>What Happens if Municipal Board Fails to Follow GML §239-l, -m, -n, &amp; –nn? Article 78</vt:lpstr>
      <vt:lpstr>How do Municipalities Benefit from the 239 Review Process?</vt:lpstr>
      <vt:lpstr>Tools and Guidance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Zier, Lora M.</dc:creator>
  <cp:lastModifiedBy>Zier, Lora M.</cp:lastModifiedBy>
  <cp:revision>764</cp:revision>
  <cp:lastPrinted>2023-09-13T16:50:53Z</cp:lastPrinted>
  <dcterms:created xsi:type="dcterms:W3CDTF">2018-04-18T21:02:55Z</dcterms:created>
  <dcterms:modified xsi:type="dcterms:W3CDTF">2023-09-13T20:35:29Z</dcterms:modified>
</cp:coreProperties>
</file>