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82" r:id="rId6"/>
    <p:sldId id="263" r:id="rId7"/>
    <p:sldId id="264" r:id="rId8"/>
    <p:sldId id="265" r:id="rId9"/>
    <p:sldId id="266" r:id="rId10"/>
    <p:sldId id="273" r:id="rId11"/>
    <p:sldId id="285" r:id="rId12"/>
    <p:sldId id="276" r:id="rId13"/>
    <p:sldId id="279" r:id="rId14"/>
    <p:sldId id="277" r:id="rId15"/>
    <p:sldId id="278" r:id="rId16"/>
    <p:sldId id="283"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500"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ABFBC-9B43-4D6E-95A8-B57072C572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CC97A9D-A2BC-4997-9A3E-372FF68313CA}">
      <dgm:prSet/>
      <dgm:spPr/>
      <dgm:t>
        <a:bodyPr/>
        <a:lstStyle/>
        <a:p>
          <a:r>
            <a:rPr lang="en-US" b="1" u="sng"/>
            <a:t>BCFC:  SUMMER SURVEY INITIAL ANALYSIS</a:t>
          </a:r>
          <a:endParaRPr lang="en-US"/>
        </a:p>
      </dgm:t>
    </dgm:pt>
    <dgm:pt modelId="{9A32E215-EB4E-4305-9903-269EFE92E2A9}" type="parTrans" cxnId="{C1ADD8FD-C66E-47AC-8439-B0CA40896942}">
      <dgm:prSet/>
      <dgm:spPr/>
      <dgm:t>
        <a:bodyPr/>
        <a:lstStyle/>
        <a:p>
          <a:endParaRPr lang="en-US"/>
        </a:p>
      </dgm:t>
    </dgm:pt>
    <dgm:pt modelId="{2E49D8D6-F09E-4DC6-9030-600EA6DB901D}" type="sibTrans" cxnId="{C1ADD8FD-C66E-47AC-8439-B0CA40896942}">
      <dgm:prSet/>
      <dgm:spPr/>
      <dgm:t>
        <a:bodyPr/>
        <a:lstStyle/>
        <a:p>
          <a:endParaRPr lang="en-US"/>
        </a:p>
      </dgm:t>
    </dgm:pt>
    <dgm:pt modelId="{A8AB0A9B-3FE7-4D40-AC3F-B81D36BEFEA6}">
      <dgm:prSet/>
      <dgm:spPr/>
      <dgm:t>
        <a:bodyPr/>
        <a:lstStyle/>
        <a:p>
          <a:r>
            <a:rPr lang="en-US" b="1"/>
            <a:t>Digital &amp; Data studies – BU</a:t>
          </a:r>
          <a:endParaRPr lang="en-US"/>
        </a:p>
      </dgm:t>
    </dgm:pt>
    <dgm:pt modelId="{32B4FE15-8BDF-485E-A3E3-7D2B0E7B886C}" type="parTrans" cxnId="{43E02E5F-489F-4F6B-A687-526D03F195AA}">
      <dgm:prSet/>
      <dgm:spPr/>
      <dgm:t>
        <a:bodyPr/>
        <a:lstStyle/>
        <a:p>
          <a:endParaRPr lang="en-US"/>
        </a:p>
      </dgm:t>
    </dgm:pt>
    <dgm:pt modelId="{193C61E9-66A6-4C16-8E2C-75C51166A2A1}" type="sibTrans" cxnId="{43E02E5F-489F-4F6B-A687-526D03F195AA}">
      <dgm:prSet/>
      <dgm:spPr/>
      <dgm:t>
        <a:bodyPr/>
        <a:lstStyle/>
        <a:p>
          <a:endParaRPr lang="en-US"/>
        </a:p>
      </dgm:t>
    </dgm:pt>
    <dgm:pt modelId="{E2E00FB7-7FCB-47E1-B86A-AC90FFF89E2A}">
      <dgm:prSet/>
      <dgm:spPr/>
      <dgm:t>
        <a:bodyPr/>
        <a:lstStyle/>
        <a:p>
          <a:r>
            <a:rPr lang="en-US" b="1"/>
            <a:t>Food insecurity is complex </a:t>
          </a:r>
          <a:endParaRPr lang="en-US"/>
        </a:p>
      </dgm:t>
    </dgm:pt>
    <dgm:pt modelId="{4A5676A9-BE27-4658-9F9E-2AA29EE95DF2}" type="parTrans" cxnId="{4248810D-17C3-4C7C-91E0-A20169D99477}">
      <dgm:prSet/>
      <dgm:spPr/>
      <dgm:t>
        <a:bodyPr/>
        <a:lstStyle/>
        <a:p>
          <a:endParaRPr lang="en-US"/>
        </a:p>
      </dgm:t>
    </dgm:pt>
    <dgm:pt modelId="{188C015A-4C49-4623-93B3-66358955BC27}" type="sibTrans" cxnId="{4248810D-17C3-4C7C-91E0-A20169D99477}">
      <dgm:prSet/>
      <dgm:spPr/>
      <dgm:t>
        <a:bodyPr/>
        <a:lstStyle/>
        <a:p>
          <a:endParaRPr lang="en-US"/>
        </a:p>
      </dgm:t>
    </dgm:pt>
    <dgm:pt modelId="{6FF9E399-5A75-40D1-A1E1-8AE2346FD005}">
      <dgm:prSet/>
      <dgm:spPr/>
      <dgm:t>
        <a:bodyPr/>
        <a:lstStyle/>
        <a:p>
          <a:r>
            <a:rPr lang="en-US" b="1"/>
            <a:t>Biggest barrier to food access: </a:t>
          </a:r>
          <a:r>
            <a:rPr lang="en-US" b="1" i="1"/>
            <a:t>transportation &amp; income</a:t>
          </a:r>
          <a:endParaRPr lang="en-US"/>
        </a:p>
      </dgm:t>
    </dgm:pt>
    <dgm:pt modelId="{EC277B42-4CD5-44FD-82D6-C68E11C16C59}" type="parTrans" cxnId="{32C7004A-0E39-433A-9E65-8CF90B5C136D}">
      <dgm:prSet/>
      <dgm:spPr/>
      <dgm:t>
        <a:bodyPr/>
        <a:lstStyle/>
        <a:p>
          <a:endParaRPr lang="en-US"/>
        </a:p>
      </dgm:t>
    </dgm:pt>
    <dgm:pt modelId="{886AB00F-783B-4EF8-9D8A-3EFC4702F8B4}" type="sibTrans" cxnId="{32C7004A-0E39-433A-9E65-8CF90B5C136D}">
      <dgm:prSet/>
      <dgm:spPr/>
      <dgm:t>
        <a:bodyPr/>
        <a:lstStyle/>
        <a:p>
          <a:endParaRPr lang="en-US"/>
        </a:p>
      </dgm:t>
    </dgm:pt>
    <dgm:pt modelId="{2B951DAD-842E-4141-A77A-30DB93AB3E73}">
      <dgm:prSet/>
      <dgm:spPr/>
      <dgm:t>
        <a:bodyPr/>
        <a:lstStyle/>
        <a:p>
          <a:r>
            <a:rPr lang="en-US" b="1"/>
            <a:t>Advocacy work around income</a:t>
          </a:r>
          <a:endParaRPr lang="en-US"/>
        </a:p>
      </dgm:t>
    </dgm:pt>
    <dgm:pt modelId="{2D32BEFD-A7E9-4620-9120-45D13C8C02D1}" type="parTrans" cxnId="{3B3BB7A6-FA1D-47CA-8403-4A53697034A3}">
      <dgm:prSet/>
      <dgm:spPr/>
      <dgm:t>
        <a:bodyPr/>
        <a:lstStyle/>
        <a:p>
          <a:endParaRPr lang="en-US"/>
        </a:p>
      </dgm:t>
    </dgm:pt>
    <dgm:pt modelId="{B923B475-64ED-47FE-9FEB-BAF8EA589CE5}" type="sibTrans" cxnId="{3B3BB7A6-FA1D-47CA-8403-4A53697034A3}">
      <dgm:prSet/>
      <dgm:spPr/>
      <dgm:t>
        <a:bodyPr/>
        <a:lstStyle/>
        <a:p>
          <a:endParaRPr lang="en-US"/>
        </a:p>
      </dgm:t>
    </dgm:pt>
    <dgm:pt modelId="{A4A1147B-4568-4D87-BE69-B73936F1CD92}">
      <dgm:prSet/>
      <dgm:spPr/>
      <dgm:t>
        <a:bodyPr/>
        <a:lstStyle/>
        <a:p>
          <a:r>
            <a:rPr lang="en-US" b="1"/>
            <a:t>People to the food or food to the people</a:t>
          </a:r>
          <a:endParaRPr lang="en-US"/>
        </a:p>
      </dgm:t>
    </dgm:pt>
    <dgm:pt modelId="{8366C6FA-AA8A-4C75-AD47-209ACDE8E74A}" type="parTrans" cxnId="{1E015006-AC82-4CD6-ADA7-EEFB4B3A7D98}">
      <dgm:prSet/>
      <dgm:spPr/>
      <dgm:t>
        <a:bodyPr/>
        <a:lstStyle/>
        <a:p>
          <a:endParaRPr lang="en-US"/>
        </a:p>
      </dgm:t>
    </dgm:pt>
    <dgm:pt modelId="{5F69B9EE-B10E-404F-B9F0-4D49514EDCA5}" type="sibTrans" cxnId="{1E015006-AC82-4CD6-ADA7-EEFB4B3A7D98}">
      <dgm:prSet/>
      <dgm:spPr/>
      <dgm:t>
        <a:bodyPr/>
        <a:lstStyle/>
        <a:p>
          <a:endParaRPr lang="en-US"/>
        </a:p>
      </dgm:t>
    </dgm:pt>
    <dgm:pt modelId="{113D2F9E-8B5C-4444-97F3-AEDD730193F9}">
      <dgm:prSet/>
      <dgm:spPr/>
      <dgm:t>
        <a:bodyPr/>
        <a:lstStyle/>
        <a:p>
          <a:r>
            <a:rPr lang="en-US" b="1"/>
            <a:t>Advocacy work around income</a:t>
          </a:r>
          <a:endParaRPr lang="en-US"/>
        </a:p>
      </dgm:t>
    </dgm:pt>
    <dgm:pt modelId="{D753AB3D-AAF4-427F-8A85-DD5F93946B75}" type="parTrans" cxnId="{CE599896-9B79-49FE-BCC8-4AE9F33273E3}">
      <dgm:prSet/>
      <dgm:spPr/>
      <dgm:t>
        <a:bodyPr/>
        <a:lstStyle/>
        <a:p>
          <a:endParaRPr lang="en-US"/>
        </a:p>
      </dgm:t>
    </dgm:pt>
    <dgm:pt modelId="{0CBFC354-B616-45A9-9688-0AEBA291A5EB}" type="sibTrans" cxnId="{CE599896-9B79-49FE-BCC8-4AE9F33273E3}">
      <dgm:prSet/>
      <dgm:spPr/>
      <dgm:t>
        <a:bodyPr/>
        <a:lstStyle/>
        <a:p>
          <a:endParaRPr lang="en-US"/>
        </a:p>
      </dgm:t>
    </dgm:pt>
    <dgm:pt modelId="{D7471FF3-9691-40C7-95E2-4B2A8860B1A5}">
      <dgm:prSet/>
      <dgm:spPr/>
      <dgm:t>
        <a:bodyPr/>
        <a:lstStyle/>
        <a:p>
          <a:r>
            <a:rPr lang="en-US" b="1"/>
            <a:t>Digging deeper</a:t>
          </a:r>
          <a:endParaRPr lang="en-US"/>
        </a:p>
      </dgm:t>
    </dgm:pt>
    <dgm:pt modelId="{796571DB-DFB7-446D-9693-A9DCADAECD0E}" type="parTrans" cxnId="{2E9196D5-1276-41A9-81CF-8E2FA3250001}">
      <dgm:prSet/>
      <dgm:spPr/>
      <dgm:t>
        <a:bodyPr/>
        <a:lstStyle/>
        <a:p>
          <a:endParaRPr lang="en-US"/>
        </a:p>
      </dgm:t>
    </dgm:pt>
    <dgm:pt modelId="{035311EF-F81E-4A9F-B95F-CD46893C4912}" type="sibTrans" cxnId="{2E9196D5-1276-41A9-81CF-8E2FA3250001}">
      <dgm:prSet/>
      <dgm:spPr/>
      <dgm:t>
        <a:bodyPr/>
        <a:lstStyle/>
        <a:p>
          <a:endParaRPr lang="en-US"/>
        </a:p>
      </dgm:t>
    </dgm:pt>
    <dgm:pt modelId="{FEB7AED9-DB4E-4F51-8D60-7DE19D8F2EE5}" type="pres">
      <dgm:prSet presAssocID="{35DABFBC-9B43-4D6E-95A8-B57072C57290}" presName="linear" presStyleCnt="0">
        <dgm:presLayoutVars>
          <dgm:animLvl val="lvl"/>
          <dgm:resizeHandles val="exact"/>
        </dgm:presLayoutVars>
      </dgm:prSet>
      <dgm:spPr/>
    </dgm:pt>
    <dgm:pt modelId="{ADD5CE32-EB26-4EFB-976A-B315CE5E4177}" type="pres">
      <dgm:prSet presAssocID="{ECC97A9D-A2BC-4997-9A3E-372FF68313CA}" presName="parentText" presStyleLbl="node1" presStyleIdx="0" presStyleCnt="2">
        <dgm:presLayoutVars>
          <dgm:chMax val="0"/>
          <dgm:bulletEnabled val="1"/>
        </dgm:presLayoutVars>
      </dgm:prSet>
      <dgm:spPr/>
    </dgm:pt>
    <dgm:pt modelId="{90823C34-843A-4619-8EEB-9F79661DB1BE}" type="pres">
      <dgm:prSet presAssocID="{2E49D8D6-F09E-4DC6-9030-600EA6DB901D}" presName="spacer" presStyleCnt="0"/>
      <dgm:spPr/>
    </dgm:pt>
    <dgm:pt modelId="{67694EF4-74C1-4CB6-A671-4243DC03248B}" type="pres">
      <dgm:prSet presAssocID="{A8AB0A9B-3FE7-4D40-AC3F-B81D36BEFEA6}" presName="parentText" presStyleLbl="node1" presStyleIdx="1" presStyleCnt="2">
        <dgm:presLayoutVars>
          <dgm:chMax val="0"/>
          <dgm:bulletEnabled val="1"/>
        </dgm:presLayoutVars>
      </dgm:prSet>
      <dgm:spPr/>
    </dgm:pt>
    <dgm:pt modelId="{32A9BFD6-9202-4829-AE45-59C1A70E4685}" type="pres">
      <dgm:prSet presAssocID="{A8AB0A9B-3FE7-4D40-AC3F-B81D36BEFEA6}" presName="childText" presStyleLbl="revTx" presStyleIdx="0" presStyleCnt="1">
        <dgm:presLayoutVars>
          <dgm:bulletEnabled val="1"/>
        </dgm:presLayoutVars>
      </dgm:prSet>
      <dgm:spPr/>
    </dgm:pt>
  </dgm:ptLst>
  <dgm:cxnLst>
    <dgm:cxn modelId="{67779402-F4C8-4531-87B9-5A5FADB2D7EF}" type="presOf" srcId="{2B951DAD-842E-4141-A77A-30DB93AB3E73}" destId="{32A9BFD6-9202-4829-AE45-59C1A70E4685}" srcOrd="0" destOrd="2" presId="urn:microsoft.com/office/officeart/2005/8/layout/vList2"/>
    <dgm:cxn modelId="{1E015006-AC82-4CD6-ADA7-EEFB4B3A7D98}" srcId="{A8AB0A9B-3FE7-4D40-AC3F-B81D36BEFEA6}" destId="{A4A1147B-4568-4D87-BE69-B73936F1CD92}" srcOrd="3" destOrd="0" parTransId="{8366C6FA-AA8A-4C75-AD47-209ACDE8E74A}" sibTransId="{5F69B9EE-B10E-404F-B9F0-4D49514EDCA5}"/>
    <dgm:cxn modelId="{4248810D-17C3-4C7C-91E0-A20169D99477}" srcId="{A8AB0A9B-3FE7-4D40-AC3F-B81D36BEFEA6}" destId="{E2E00FB7-7FCB-47E1-B86A-AC90FFF89E2A}" srcOrd="0" destOrd="0" parTransId="{4A5676A9-BE27-4658-9F9E-2AA29EE95DF2}" sibTransId="{188C015A-4C49-4623-93B3-66358955BC27}"/>
    <dgm:cxn modelId="{7E473F18-152C-48F9-A527-E12119F90E74}" type="presOf" srcId="{D7471FF3-9691-40C7-95E2-4B2A8860B1A5}" destId="{32A9BFD6-9202-4829-AE45-59C1A70E4685}" srcOrd="0" destOrd="5" presId="urn:microsoft.com/office/officeart/2005/8/layout/vList2"/>
    <dgm:cxn modelId="{C7C38C1C-AFA3-4378-B4F8-728AE8094513}" type="presOf" srcId="{113D2F9E-8B5C-4444-97F3-AEDD730193F9}" destId="{32A9BFD6-9202-4829-AE45-59C1A70E4685}" srcOrd="0" destOrd="4" presId="urn:microsoft.com/office/officeart/2005/8/layout/vList2"/>
    <dgm:cxn modelId="{43E02E5F-489F-4F6B-A687-526D03F195AA}" srcId="{35DABFBC-9B43-4D6E-95A8-B57072C57290}" destId="{A8AB0A9B-3FE7-4D40-AC3F-B81D36BEFEA6}" srcOrd="1" destOrd="0" parTransId="{32B4FE15-8BDF-485E-A3E3-7D2B0E7B886C}" sibTransId="{193C61E9-66A6-4C16-8E2C-75C51166A2A1}"/>
    <dgm:cxn modelId="{C97BEA63-F696-4FD5-BDE9-6ABE069C4359}" type="presOf" srcId="{6FF9E399-5A75-40D1-A1E1-8AE2346FD005}" destId="{32A9BFD6-9202-4829-AE45-59C1A70E4685}" srcOrd="0" destOrd="1" presId="urn:microsoft.com/office/officeart/2005/8/layout/vList2"/>
    <dgm:cxn modelId="{32C7004A-0E39-433A-9E65-8CF90B5C136D}" srcId="{A8AB0A9B-3FE7-4D40-AC3F-B81D36BEFEA6}" destId="{6FF9E399-5A75-40D1-A1E1-8AE2346FD005}" srcOrd="1" destOrd="0" parTransId="{EC277B42-4CD5-44FD-82D6-C68E11C16C59}" sibTransId="{886AB00F-783B-4EF8-9D8A-3EFC4702F8B4}"/>
    <dgm:cxn modelId="{50806074-CF8D-4774-97CE-C56DB6E5CCBF}" type="presOf" srcId="{A8AB0A9B-3FE7-4D40-AC3F-B81D36BEFEA6}" destId="{67694EF4-74C1-4CB6-A671-4243DC03248B}" srcOrd="0" destOrd="0" presId="urn:microsoft.com/office/officeart/2005/8/layout/vList2"/>
    <dgm:cxn modelId="{CE599896-9B79-49FE-BCC8-4AE9F33273E3}" srcId="{A8AB0A9B-3FE7-4D40-AC3F-B81D36BEFEA6}" destId="{113D2F9E-8B5C-4444-97F3-AEDD730193F9}" srcOrd="4" destOrd="0" parTransId="{D753AB3D-AAF4-427F-8A85-DD5F93946B75}" sibTransId="{0CBFC354-B616-45A9-9688-0AEBA291A5EB}"/>
    <dgm:cxn modelId="{3B3BB7A6-FA1D-47CA-8403-4A53697034A3}" srcId="{A8AB0A9B-3FE7-4D40-AC3F-B81D36BEFEA6}" destId="{2B951DAD-842E-4141-A77A-30DB93AB3E73}" srcOrd="2" destOrd="0" parTransId="{2D32BEFD-A7E9-4620-9120-45D13C8C02D1}" sibTransId="{B923B475-64ED-47FE-9FEB-BAF8EA589CE5}"/>
    <dgm:cxn modelId="{143001AC-CD7A-4507-A3C4-BF68BF33FF08}" type="presOf" srcId="{E2E00FB7-7FCB-47E1-B86A-AC90FFF89E2A}" destId="{32A9BFD6-9202-4829-AE45-59C1A70E4685}" srcOrd="0" destOrd="0" presId="urn:microsoft.com/office/officeart/2005/8/layout/vList2"/>
    <dgm:cxn modelId="{416E97B1-C6DC-49C6-8AD0-886E81244620}" type="presOf" srcId="{ECC97A9D-A2BC-4997-9A3E-372FF68313CA}" destId="{ADD5CE32-EB26-4EFB-976A-B315CE5E4177}" srcOrd="0" destOrd="0" presId="urn:microsoft.com/office/officeart/2005/8/layout/vList2"/>
    <dgm:cxn modelId="{880904BD-22B6-41AC-8706-9618ED2F66DB}" type="presOf" srcId="{35DABFBC-9B43-4D6E-95A8-B57072C57290}" destId="{FEB7AED9-DB4E-4F51-8D60-7DE19D8F2EE5}" srcOrd="0" destOrd="0" presId="urn:microsoft.com/office/officeart/2005/8/layout/vList2"/>
    <dgm:cxn modelId="{2E9196D5-1276-41A9-81CF-8E2FA3250001}" srcId="{A8AB0A9B-3FE7-4D40-AC3F-B81D36BEFEA6}" destId="{D7471FF3-9691-40C7-95E2-4B2A8860B1A5}" srcOrd="5" destOrd="0" parTransId="{796571DB-DFB7-446D-9693-A9DCADAECD0E}" sibTransId="{035311EF-F81E-4A9F-B95F-CD46893C4912}"/>
    <dgm:cxn modelId="{546A49EF-0C69-4847-A13C-480888394DDA}" type="presOf" srcId="{A4A1147B-4568-4D87-BE69-B73936F1CD92}" destId="{32A9BFD6-9202-4829-AE45-59C1A70E4685}" srcOrd="0" destOrd="3" presId="urn:microsoft.com/office/officeart/2005/8/layout/vList2"/>
    <dgm:cxn modelId="{C1ADD8FD-C66E-47AC-8439-B0CA40896942}" srcId="{35DABFBC-9B43-4D6E-95A8-B57072C57290}" destId="{ECC97A9D-A2BC-4997-9A3E-372FF68313CA}" srcOrd="0" destOrd="0" parTransId="{9A32E215-EB4E-4305-9903-269EFE92E2A9}" sibTransId="{2E49D8D6-F09E-4DC6-9030-600EA6DB901D}"/>
    <dgm:cxn modelId="{4161EAFC-CBFF-406B-BB0F-838106C1AC07}" type="presParOf" srcId="{FEB7AED9-DB4E-4F51-8D60-7DE19D8F2EE5}" destId="{ADD5CE32-EB26-4EFB-976A-B315CE5E4177}" srcOrd="0" destOrd="0" presId="urn:microsoft.com/office/officeart/2005/8/layout/vList2"/>
    <dgm:cxn modelId="{2AF5A8E9-682E-4B9E-A9A1-CA8A8E6F800C}" type="presParOf" srcId="{FEB7AED9-DB4E-4F51-8D60-7DE19D8F2EE5}" destId="{90823C34-843A-4619-8EEB-9F79661DB1BE}" srcOrd="1" destOrd="0" presId="urn:microsoft.com/office/officeart/2005/8/layout/vList2"/>
    <dgm:cxn modelId="{635821EA-38EB-459F-9FFF-7B212D521AC5}" type="presParOf" srcId="{FEB7AED9-DB4E-4F51-8D60-7DE19D8F2EE5}" destId="{67694EF4-74C1-4CB6-A671-4243DC03248B}" srcOrd="2" destOrd="0" presId="urn:microsoft.com/office/officeart/2005/8/layout/vList2"/>
    <dgm:cxn modelId="{9D15CAD8-93B6-458F-BB8A-4A7D9717CC7B}" type="presParOf" srcId="{FEB7AED9-DB4E-4F51-8D60-7DE19D8F2EE5}" destId="{32A9BFD6-9202-4829-AE45-59C1A70E4685}"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5CE32-EB26-4EFB-976A-B315CE5E4177}">
      <dsp:nvSpPr>
        <dsp:cNvPr id="0" name=""/>
        <dsp:cNvSpPr/>
      </dsp:nvSpPr>
      <dsp:spPr>
        <a:xfrm>
          <a:off x="0" y="258400"/>
          <a:ext cx="11917749"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1" u="sng" kern="1200"/>
            <a:t>BCFC:  SUMMER SURVEY INITIAL ANALYSIS</a:t>
          </a:r>
          <a:endParaRPr lang="en-US" sz="4800" kern="1200"/>
        </a:p>
      </dsp:txBody>
      <dsp:txXfrm>
        <a:off x="56201" y="314601"/>
        <a:ext cx="11805347" cy="1038877"/>
      </dsp:txXfrm>
    </dsp:sp>
    <dsp:sp modelId="{67694EF4-74C1-4CB6-A671-4243DC03248B}">
      <dsp:nvSpPr>
        <dsp:cNvPr id="0" name=""/>
        <dsp:cNvSpPr/>
      </dsp:nvSpPr>
      <dsp:spPr>
        <a:xfrm>
          <a:off x="0" y="1547919"/>
          <a:ext cx="11917749" cy="1151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b="1" kern="1200"/>
            <a:t>Digital &amp; Data studies – BU</a:t>
          </a:r>
          <a:endParaRPr lang="en-US" sz="4800" kern="1200"/>
        </a:p>
      </dsp:txBody>
      <dsp:txXfrm>
        <a:off x="56201" y="1604120"/>
        <a:ext cx="11805347" cy="1038877"/>
      </dsp:txXfrm>
    </dsp:sp>
    <dsp:sp modelId="{32A9BFD6-9202-4829-AE45-59C1A70E4685}">
      <dsp:nvSpPr>
        <dsp:cNvPr id="0" name=""/>
        <dsp:cNvSpPr/>
      </dsp:nvSpPr>
      <dsp:spPr>
        <a:xfrm>
          <a:off x="0" y="2699199"/>
          <a:ext cx="11917749" cy="387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8389"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b="1" kern="1200"/>
            <a:t>Food insecurity is complex </a:t>
          </a:r>
          <a:endParaRPr lang="en-US" sz="3700" kern="1200"/>
        </a:p>
        <a:p>
          <a:pPr marL="285750" lvl="1" indent="-285750" algn="l" defTabSz="1644650">
            <a:lnSpc>
              <a:spcPct val="90000"/>
            </a:lnSpc>
            <a:spcBef>
              <a:spcPct val="0"/>
            </a:spcBef>
            <a:spcAft>
              <a:spcPct val="20000"/>
            </a:spcAft>
            <a:buChar char="•"/>
          </a:pPr>
          <a:r>
            <a:rPr lang="en-US" sz="3700" b="1" kern="1200"/>
            <a:t>Biggest barrier to food access: </a:t>
          </a:r>
          <a:r>
            <a:rPr lang="en-US" sz="3700" b="1" i="1" kern="1200"/>
            <a:t>transportation &amp; income</a:t>
          </a:r>
          <a:endParaRPr lang="en-US" sz="3700" kern="1200"/>
        </a:p>
        <a:p>
          <a:pPr marL="285750" lvl="1" indent="-285750" algn="l" defTabSz="1644650">
            <a:lnSpc>
              <a:spcPct val="90000"/>
            </a:lnSpc>
            <a:spcBef>
              <a:spcPct val="0"/>
            </a:spcBef>
            <a:spcAft>
              <a:spcPct val="20000"/>
            </a:spcAft>
            <a:buChar char="•"/>
          </a:pPr>
          <a:r>
            <a:rPr lang="en-US" sz="3700" b="1" kern="1200"/>
            <a:t>Advocacy work around income</a:t>
          </a:r>
          <a:endParaRPr lang="en-US" sz="3700" kern="1200"/>
        </a:p>
        <a:p>
          <a:pPr marL="285750" lvl="1" indent="-285750" algn="l" defTabSz="1644650">
            <a:lnSpc>
              <a:spcPct val="90000"/>
            </a:lnSpc>
            <a:spcBef>
              <a:spcPct val="0"/>
            </a:spcBef>
            <a:spcAft>
              <a:spcPct val="20000"/>
            </a:spcAft>
            <a:buChar char="•"/>
          </a:pPr>
          <a:r>
            <a:rPr lang="en-US" sz="3700" b="1" kern="1200"/>
            <a:t>People to the food or food to the people</a:t>
          </a:r>
          <a:endParaRPr lang="en-US" sz="3700" kern="1200"/>
        </a:p>
        <a:p>
          <a:pPr marL="285750" lvl="1" indent="-285750" algn="l" defTabSz="1644650">
            <a:lnSpc>
              <a:spcPct val="90000"/>
            </a:lnSpc>
            <a:spcBef>
              <a:spcPct val="0"/>
            </a:spcBef>
            <a:spcAft>
              <a:spcPct val="20000"/>
            </a:spcAft>
            <a:buChar char="•"/>
          </a:pPr>
          <a:r>
            <a:rPr lang="en-US" sz="3700" b="1" kern="1200"/>
            <a:t>Advocacy work around income</a:t>
          </a:r>
          <a:endParaRPr lang="en-US" sz="3700" kern="1200"/>
        </a:p>
        <a:p>
          <a:pPr marL="285750" lvl="1" indent="-285750" algn="l" defTabSz="1644650">
            <a:lnSpc>
              <a:spcPct val="90000"/>
            </a:lnSpc>
            <a:spcBef>
              <a:spcPct val="0"/>
            </a:spcBef>
            <a:spcAft>
              <a:spcPct val="20000"/>
            </a:spcAft>
            <a:buChar char="•"/>
          </a:pPr>
          <a:r>
            <a:rPr lang="en-US" sz="3700" b="1" kern="1200"/>
            <a:t>Digging deeper</a:t>
          </a:r>
          <a:endParaRPr lang="en-US" sz="3700" kern="1200"/>
        </a:p>
      </dsp:txBody>
      <dsp:txXfrm>
        <a:off x="0" y="2699199"/>
        <a:ext cx="11917749" cy="3875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C8129-16E1-4DCE-BACA-EA380C6F8788}"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D7E56-00F2-4E00-BD5F-A331E3F48D4C}" type="slidenum">
              <a:rPr lang="en-US" smtClean="0"/>
              <a:t>‹#›</a:t>
            </a:fld>
            <a:endParaRPr lang="en-US"/>
          </a:p>
        </p:txBody>
      </p:sp>
    </p:spTree>
    <p:extLst>
      <p:ext uri="{BB962C8B-B14F-4D97-AF65-F5344CB8AC3E}">
        <p14:creationId xmlns:p14="http://schemas.microsoft.com/office/powerpoint/2010/main" val="36547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 Answer the questions, what is a Food Bank and who is the Broome County Food Council.  Why am I here representing both?  NYS Health’s Healthy Food Healthy Lives goal</a:t>
            </a:r>
          </a:p>
        </p:txBody>
      </p:sp>
      <p:sp>
        <p:nvSpPr>
          <p:cNvPr id="4" name="Slide Number Placeholder 3"/>
          <p:cNvSpPr>
            <a:spLocks noGrp="1"/>
          </p:cNvSpPr>
          <p:nvPr>
            <p:ph type="sldNum" sz="quarter" idx="5"/>
          </p:nvPr>
        </p:nvSpPr>
        <p:spPr/>
        <p:txBody>
          <a:bodyPr/>
          <a:lstStyle/>
          <a:p>
            <a:fld id="{D57F8296-4289-495F-BE65-0A558CC25205}" type="slidenum">
              <a:rPr lang="en-US" smtClean="0"/>
              <a:t>1</a:t>
            </a:fld>
            <a:endParaRPr lang="en-US"/>
          </a:p>
        </p:txBody>
      </p:sp>
    </p:spTree>
    <p:extLst>
      <p:ext uri="{BB962C8B-B14F-4D97-AF65-F5344CB8AC3E}">
        <p14:creationId xmlns:p14="http://schemas.microsoft.com/office/powerpoint/2010/main" val="399654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Steering Committee – serves as the Governance board and to monitor the Council &amp; WG activity.  Four work groups were formed based the food insecurity data for BC.  </a:t>
            </a:r>
          </a:p>
          <a:p>
            <a:r>
              <a:rPr lang="en-US" dirty="0"/>
              <a:t>Our Data Analysis is being done four BU students in the Digital and Data Studies </a:t>
            </a:r>
            <a:r>
              <a:rPr lang="en-US"/>
              <a:t>, Prof. Melissa </a:t>
            </a:r>
            <a:r>
              <a:rPr lang="en-US" dirty="0"/>
              <a:t>Haller</a:t>
            </a:r>
          </a:p>
        </p:txBody>
      </p:sp>
      <p:sp>
        <p:nvSpPr>
          <p:cNvPr id="4" name="Slide Number Placeholder 3"/>
          <p:cNvSpPr>
            <a:spLocks noGrp="1"/>
          </p:cNvSpPr>
          <p:nvPr>
            <p:ph type="sldNum" sz="quarter" idx="5"/>
          </p:nvPr>
        </p:nvSpPr>
        <p:spPr/>
        <p:txBody>
          <a:bodyPr/>
          <a:lstStyle/>
          <a:p>
            <a:fld id="{EBE85CD5-53F2-4B33-BE32-40F750FF3099}" type="slidenum">
              <a:rPr lang="en-US" smtClean="0"/>
              <a:t>12</a:t>
            </a:fld>
            <a:endParaRPr lang="en-US"/>
          </a:p>
        </p:txBody>
      </p:sp>
    </p:spTree>
    <p:extLst>
      <p:ext uri="{BB962C8B-B14F-4D97-AF65-F5344CB8AC3E}">
        <p14:creationId xmlns:p14="http://schemas.microsoft.com/office/powerpoint/2010/main" val="254412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200"/>
              <a:buFont typeface="Noto Sans Symbols"/>
              <a:buNone/>
            </a:pPr>
            <a:r>
              <a:rPr lang="en-US" dirty="0"/>
              <a:t>We also do public policy advocacy work and have relationships with our elected officials on the local, state, and federal levels. The picture on the right here is of food bank staff, Community Advocates Program members, and partners in Washington, DC at the Anti-Hunger Policy Conference.</a:t>
            </a:r>
          </a:p>
          <a:p>
            <a:pPr marL="0" lvl="0" indent="0" algn="l" rtl="0">
              <a:spcBef>
                <a:spcPts val="0"/>
              </a:spcBef>
              <a:spcAft>
                <a:spcPts val="0"/>
              </a:spcAft>
              <a:buClr>
                <a:schemeClr val="dk1"/>
              </a:buClr>
              <a:buSzPts val="1200"/>
              <a:buFont typeface="Noto Sans Symbols"/>
              <a:buNone/>
            </a:pPr>
            <a:endParaRPr lang="en-US" dirty="0"/>
          </a:p>
          <a:p>
            <a:pPr marL="0" lvl="0" indent="0" algn="l" rtl="0">
              <a:spcBef>
                <a:spcPts val="0"/>
              </a:spcBef>
              <a:spcAft>
                <a:spcPts val="0"/>
              </a:spcAft>
              <a:buClr>
                <a:schemeClr val="dk1"/>
              </a:buClr>
              <a:buSzPts val="1200"/>
              <a:buFont typeface="Noto Sans Symbols"/>
              <a:buNone/>
            </a:pPr>
            <a:r>
              <a:rPr lang="en-US" dirty="0"/>
              <a:t>In addition, as a member of Catholic Charities, we strive to abide by the Two Feet of Catholic Social teaching, which are charity and justice. We at the Food Bank know that charity alone will never solve hunger, and that government supports, such as SNAP and school meals, are an essential component to address the issue. We view our work as a public / private partnership. We saw this during the pandemic, when the government stepped in and provided additional SNAP benefits, free school meals for all, and more, while also supporting food banks with additional federal commodities from the USDA.</a:t>
            </a:r>
          </a:p>
        </p:txBody>
      </p:sp>
      <p:sp>
        <p:nvSpPr>
          <p:cNvPr id="535" name="Google Shape;53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85CD5-53F2-4B33-BE32-40F750FF3099}" type="slidenum">
              <a:rPr lang="en-US" smtClean="0"/>
              <a:t>14</a:t>
            </a:fld>
            <a:endParaRPr lang="en-US"/>
          </a:p>
        </p:txBody>
      </p:sp>
    </p:spTree>
    <p:extLst>
      <p:ext uri="{BB962C8B-B14F-4D97-AF65-F5344CB8AC3E}">
        <p14:creationId xmlns:p14="http://schemas.microsoft.com/office/powerpoint/2010/main" val="374353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FD7E56-00F2-4E00-BD5F-A331E3F48D4C}" type="slidenum">
              <a:rPr lang="en-US" smtClean="0"/>
              <a:t>15</a:t>
            </a:fld>
            <a:endParaRPr lang="en-US"/>
          </a:p>
        </p:txBody>
      </p:sp>
    </p:spTree>
    <p:extLst>
      <p:ext uri="{BB962C8B-B14F-4D97-AF65-F5344CB8AC3E}">
        <p14:creationId xmlns:p14="http://schemas.microsoft.com/office/powerpoint/2010/main" val="1470868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1292 responses – 1000 were paper surveys</a:t>
            </a:r>
          </a:p>
          <a:p>
            <a:endParaRPr lang="en-US" dirty="0"/>
          </a:p>
          <a:p>
            <a:r>
              <a:rPr lang="en-US" dirty="0"/>
              <a:t>Food insecurity is complex for people who are experiencing it.  How do we approach this holistically?  Families with Young Children/Seniors/College students  Qualitative data.  Because we handed surveys out, we have data to qualitative data to support the numbers</a:t>
            </a:r>
          </a:p>
          <a:p>
            <a:endParaRPr lang="en-US" dirty="0"/>
          </a:p>
          <a:p>
            <a:r>
              <a:rPr lang="en-US" dirty="0"/>
              <a:t>Transportation and Income were tied for the biggest barrier to food access in Broome County.  Income is a symptom of poverty.  Continue Advocacy work</a:t>
            </a:r>
          </a:p>
          <a:p>
            <a:endParaRPr lang="en-US" dirty="0"/>
          </a:p>
          <a:p>
            <a:r>
              <a:rPr lang="en-US" dirty="0"/>
              <a:t>YES  Transportation:  Food/Resource Hubs, GGG bus</a:t>
            </a:r>
          </a:p>
          <a:p>
            <a:endParaRPr lang="en-US" dirty="0"/>
          </a:p>
          <a:p>
            <a:r>
              <a:rPr lang="en-US" dirty="0"/>
              <a:t>Students are digging deeper.  They will overlay their Mapping with the EFAM</a:t>
            </a:r>
          </a:p>
          <a:p>
            <a:r>
              <a:rPr lang="en-US" dirty="0"/>
              <a:t>They will finish their correlation and data prediction study</a:t>
            </a:r>
          </a:p>
          <a:p>
            <a:endParaRPr lang="en-US" dirty="0"/>
          </a:p>
          <a:p>
            <a:r>
              <a:rPr lang="en-US" dirty="0"/>
              <a:t>Council meeting on November 29</a:t>
            </a:r>
            <a:r>
              <a:rPr lang="en-US" baseline="30000" dirty="0"/>
              <a:t>th</a:t>
            </a:r>
            <a:r>
              <a:rPr lang="en-US" dirty="0"/>
              <a:t> where members will hear details on the initial study and provide feedback</a:t>
            </a:r>
          </a:p>
          <a:p>
            <a:endParaRPr lang="en-US" dirty="0"/>
          </a:p>
          <a:p>
            <a:r>
              <a:rPr lang="en-US" dirty="0"/>
              <a:t>Final analysis by Dec. 8</a:t>
            </a:r>
            <a:r>
              <a:rPr lang="en-US" baseline="30000" dirty="0"/>
              <a:t>th</a:t>
            </a:r>
            <a:r>
              <a:rPr lang="en-US" dirty="0"/>
              <a:t>:  Work Group meeting on Dec. 14</a:t>
            </a:r>
          </a:p>
          <a:p>
            <a:endParaRPr lang="en-US" dirty="0"/>
          </a:p>
        </p:txBody>
      </p:sp>
      <p:sp>
        <p:nvSpPr>
          <p:cNvPr id="4" name="Slide Number Placeholder 3"/>
          <p:cNvSpPr>
            <a:spLocks noGrp="1"/>
          </p:cNvSpPr>
          <p:nvPr>
            <p:ph type="sldNum" sz="quarter" idx="5"/>
          </p:nvPr>
        </p:nvSpPr>
        <p:spPr/>
        <p:txBody>
          <a:bodyPr/>
          <a:lstStyle/>
          <a:p>
            <a:fld id="{A9FD7E56-00F2-4E00-BD5F-A331E3F48D4C}" type="slidenum">
              <a:rPr lang="en-US" smtClean="0"/>
              <a:t>16</a:t>
            </a:fld>
            <a:endParaRPr lang="en-US"/>
          </a:p>
        </p:txBody>
      </p:sp>
    </p:spTree>
    <p:extLst>
      <p:ext uri="{BB962C8B-B14F-4D97-AF65-F5344CB8AC3E}">
        <p14:creationId xmlns:p14="http://schemas.microsoft.com/office/powerpoint/2010/main" val="427265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FD7E56-00F2-4E00-BD5F-A331E3F48D4C}" type="slidenum">
              <a:rPr lang="en-US" smtClean="0"/>
              <a:t>17</a:t>
            </a:fld>
            <a:endParaRPr lang="en-US"/>
          </a:p>
        </p:txBody>
      </p:sp>
    </p:spTree>
    <p:extLst>
      <p:ext uri="{BB962C8B-B14F-4D97-AF65-F5344CB8AC3E}">
        <p14:creationId xmlns:p14="http://schemas.microsoft.com/office/powerpoint/2010/main" val="175522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I’m going to share with you the basics of how food banking works and how our local food bank operates.	</a:t>
            </a:r>
            <a:endParaRPr/>
          </a:p>
        </p:txBody>
      </p:sp>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indent="0"/>
            <a:r>
              <a:rPr lang="en-US"/>
              <a:t>Read aloud (or ask for volunteer) each.</a:t>
            </a:r>
          </a:p>
          <a:p>
            <a:pPr marL="0" indent="0"/>
            <a:endParaRPr lang="en-US"/>
          </a:p>
          <a:p>
            <a:pPr marL="0" indent="0"/>
            <a:r>
              <a:rPr lang="en-US"/>
              <a:t>Mission – emphasize  the word “sustain.” EX: “We know we cannot only distribute food to those experiencing food insecurity if we want a sustainable model, so part of what I’ll be going over is FBST’s work beyond charitable food distribution to look at root causes.”</a:t>
            </a:r>
            <a:endParaRPr/>
          </a:p>
        </p:txBody>
      </p:sp>
      <p:sp>
        <p:nvSpPr>
          <p:cNvPr id="120" name="Google Shape;12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We are part of a larger network of food banks that collectively serve the state of New York.</a:t>
            </a:r>
          </a:p>
          <a:p>
            <a:pPr marL="0" lvl="0" indent="0" algn="l" rtl="0">
              <a:spcBef>
                <a:spcPts val="0"/>
              </a:spcBef>
              <a:spcAft>
                <a:spcPts val="0"/>
              </a:spcAft>
              <a:buNone/>
            </a:pPr>
            <a:endParaRPr lang="en-US"/>
          </a:p>
          <a:p>
            <a:pPr marL="0" lvl="0" indent="0" algn="l" rtl="0">
              <a:spcBef>
                <a:spcPts val="0"/>
              </a:spcBef>
              <a:spcAft>
                <a:spcPts val="0"/>
              </a:spcAft>
              <a:buNone/>
            </a:pPr>
            <a:r>
              <a:rPr lang="en-US"/>
              <a:t>We are one of 10 member food banks of Feeding NYS (state food bank association)</a:t>
            </a:r>
          </a:p>
          <a:p>
            <a:pPr marL="0" lvl="0" indent="0" algn="l" rtl="0">
              <a:spcBef>
                <a:spcPts val="0"/>
              </a:spcBef>
              <a:spcAft>
                <a:spcPts val="0"/>
              </a:spcAft>
              <a:buNone/>
            </a:pPr>
            <a:endParaRPr lang="en-US"/>
          </a:p>
          <a:p>
            <a:pPr marL="0" lvl="0" indent="0" algn="l" rtl="0">
              <a:spcBef>
                <a:spcPts val="0"/>
              </a:spcBef>
              <a:spcAft>
                <a:spcPts val="0"/>
              </a:spcAft>
              <a:buNone/>
            </a:pPr>
            <a:r>
              <a:rPr lang="en-US"/>
              <a:t>There are food banks operating out of each major metro area, including:</a:t>
            </a:r>
          </a:p>
          <a:p>
            <a:pPr marL="0" lvl="0" indent="0" algn="l" rtl="0">
              <a:spcBef>
                <a:spcPts val="0"/>
              </a:spcBef>
              <a:spcAft>
                <a:spcPts val="0"/>
              </a:spcAft>
              <a:buNone/>
            </a:pPr>
            <a:r>
              <a:rPr lang="en-US"/>
              <a:t>--</a:t>
            </a:r>
            <a:r>
              <a:rPr lang="en-US" err="1"/>
              <a:t>FeedMore</a:t>
            </a:r>
            <a:r>
              <a:rPr lang="en-US"/>
              <a:t> based in Buffalo</a:t>
            </a:r>
          </a:p>
          <a:p>
            <a:pPr marL="0" lvl="0" indent="0" algn="l" rtl="0">
              <a:spcBef>
                <a:spcPts val="0"/>
              </a:spcBef>
              <a:spcAft>
                <a:spcPts val="0"/>
              </a:spcAft>
              <a:buNone/>
            </a:pPr>
            <a:r>
              <a:rPr lang="en-US"/>
              <a:t>--Foodlink based in Rochester</a:t>
            </a:r>
          </a:p>
          <a:p>
            <a:pPr marL="0" lvl="0" indent="0" algn="l" rtl="0">
              <a:spcBef>
                <a:spcPts val="0"/>
              </a:spcBef>
              <a:spcAft>
                <a:spcPts val="0"/>
              </a:spcAft>
              <a:buNone/>
            </a:pPr>
            <a:r>
              <a:rPr lang="en-US"/>
              <a:t>--Food Bank of CNY based in Syracuse</a:t>
            </a:r>
          </a:p>
          <a:p>
            <a:pPr marL="0" lvl="0" indent="0" algn="l" rtl="0">
              <a:spcBef>
                <a:spcPts val="0"/>
              </a:spcBef>
              <a:spcAft>
                <a:spcPts val="0"/>
              </a:spcAft>
              <a:buNone/>
            </a:pPr>
            <a:r>
              <a:rPr lang="en-US"/>
              <a:t>--Regional Food Bank based in Albany</a:t>
            </a:r>
          </a:p>
          <a:p>
            <a:pPr marL="0" indent="0"/>
            <a:endParaRPr lang="en-US"/>
          </a:p>
          <a:p>
            <a:pPr marL="0" indent="0"/>
            <a:r>
              <a:rPr lang="en-US"/>
              <a:t>We, the Food Bank of the Southern Tier, cover six counties:  Tompkins, Tioga, Broome, Schuyler, Steuben, and Chemung.</a:t>
            </a:r>
          </a:p>
          <a:p>
            <a:pPr marL="0" indent="0"/>
            <a:endParaRPr lang="en-US"/>
          </a:p>
          <a:p>
            <a:pPr marL="0" indent="0"/>
            <a:r>
              <a:rPr lang="en-US"/>
              <a:t>We work together with these food banks across the state on policy advocacy issues, but also on sharing of other resources, including food, and best practices.</a:t>
            </a:r>
          </a:p>
          <a:p>
            <a:pPr marL="0" indent="0"/>
            <a:r>
              <a:rPr lang="en-US"/>
              <a:t>AND as a Council, I have networked with many of these directors across the state and attended our 1</a:t>
            </a:r>
            <a:r>
              <a:rPr lang="en-US" baseline="30000"/>
              <a:t>st</a:t>
            </a:r>
            <a:r>
              <a:rPr lang="en-US"/>
              <a:t> in-person Summit in Syracuse this past August.</a:t>
            </a:r>
          </a:p>
        </p:txBody>
      </p:sp>
      <p:sp>
        <p:nvSpPr>
          <p:cNvPr id="132" name="Google Shape;13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171450" lvl="0" indent="-171450" algn="l" rtl="0">
              <a:spcBef>
                <a:spcPts val="0"/>
              </a:spcBef>
              <a:spcAft>
                <a:spcPts val="0"/>
              </a:spcAft>
              <a:buClr>
                <a:schemeClr val="dk1"/>
              </a:buClr>
              <a:buSzPts val="1200"/>
              <a:buFont typeface="Calibri"/>
              <a:buChar char="-"/>
            </a:pPr>
            <a:r>
              <a:rPr lang="en-US"/>
              <a:t>Due to low wages, systemic issues like the Racial Wealth Gap, and other factors, individuals are living on the edge, causing them to make tough choices</a:t>
            </a:r>
            <a:endParaRPr/>
          </a:p>
          <a:p>
            <a:pPr marL="0" lvl="0" indent="0" algn="l">
              <a:spcBef>
                <a:spcPts val="0"/>
              </a:spcBef>
              <a:spcAft>
                <a:spcPts val="0"/>
              </a:spcAft>
              <a:buClr>
                <a:schemeClr val="dk1"/>
              </a:buClr>
              <a:buFont typeface="Arial"/>
              <a:buNone/>
            </a:pPr>
            <a:endParaRPr lang="en-US"/>
          </a:p>
          <a:p>
            <a:pPr marL="171450" indent="-184150">
              <a:buClr>
                <a:schemeClr val="dk1"/>
              </a:buClr>
              <a:buChar char="-"/>
            </a:pPr>
            <a:r>
              <a:rPr lang="en-US"/>
              <a:t>In a study of Food Bank of the Southern Tier clients, more than half said they had to choose between food and other essentials such as housing, utilities, medical care, and transportation. These are, obviously, impossible choices no one should have to make.</a:t>
            </a:r>
          </a:p>
          <a:p>
            <a:pPr marL="171450" indent="-95250">
              <a:buClr>
                <a:schemeClr val="dk1"/>
              </a:buClr>
              <a:buSzPts val="1200"/>
              <a:buFont typeface="Calibri"/>
            </a:pPr>
            <a:endParaRPr lang="en-US"/>
          </a:p>
        </p:txBody>
      </p:sp>
      <p:sp>
        <p:nvSpPr>
          <p:cNvPr id="224" name="Google Shape;224;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So this is where the food bank comes in – we want to make it so as few people as possible need to face those difficult choices.</a:t>
            </a:r>
          </a:p>
          <a:p>
            <a:pPr marL="0" lvl="0" indent="0" algn="l" rtl="0">
              <a:spcBef>
                <a:spcPts val="0"/>
              </a:spcBef>
              <a:spcAft>
                <a:spcPts val="0"/>
              </a:spcAft>
              <a:buNone/>
            </a:pPr>
            <a:endParaRPr lang="en-US"/>
          </a:p>
          <a:p>
            <a:pPr marL="0" lvl="0" indent="0" algn="l" rtl="0">
              <a:spcBef>
                <a:spcPts val="0"/>
              </a:spcBef>
              <a:spcAft>
                <a:spcPts val="0"/>
              </a:spcAft>
              <a:buNone/>
            </a:pPr>
            <a:r>
              <a:rPr lang="en-US"/>
              <a:t>This is a photo of our headquarters in Elmira out of which we serve all six counties of the Southern Tier. In this building is a 65,000 sq ft warehouse and many offices.</a:t>
            </a:r>
          </a:p>
        </p:txBody>
      </p:sp>
      <p:sp>
        <p:nvSpPr>
          <p:cNvPr id="247" name="Google Shape;24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indent="0">
              <a:buClr>
                <a:schemeClr val="dk1"/>
              </a:buClr>
              <a:buSzPts val="1200"/>
            </a:pPr>
            <a:r>
              <a:rPr lang="en-US"/>
              <a:t>One important thing to know about food banking is the difference between a food BANK and a food PANTRY. </a:t>
            </a:r>
          </a:p>
          <a:p>
            <a:pPr marL="0" indent="0">
              <a:buSzPts val="1200"/>
              <a:buFont typeface="Calibri"/>
            </a:pPr>
            <a:endParaRPr lang="en-US"/>
          </a:p>
          <a:p>
            <a:pPr marL="0" indent="0">
              <a:buSzPts val="1200"/>
              <a:buFont typeface="Calibri"/>
            </a:pPr>
            <a:r>
              <a:rPr lang="en-US"/>
              <a:t>You can think of food banks like a wholesaler (click) and food pantries as the retailer (click), or the place you go to get what you need. </a:t>
            </a:r>
          </a:p>
          <a:p>
            <a:pPr marL="0" indent="0">
              <a:buSzPts val="1200"/>
              <a:buFont typeface="Calibri"/>
            </a:pPr>
            <a:endParaRPr lang="en-US"/>
          </a:p>
          <a:p>
            <a:pPr marL="0" indent="0">
              <a:buSzPts val="1200"/>
              <a:buFont typeface="Calibri"/>
            </a:pPr>
            <a:r>
              <a:rPr lang="en-US"/>
              <a:t>This top photo shows just one section of our 65,000 sq ft warehouse in Elmira, where we receive millions of pounds of food per year, sort it and ensure its safety, then distribute it back out to food pantries across our service area where community members can get what they need.</a:t>
            </a:r>
          </a:p>
          <a:p>
            <a:pPr marL="171450" indent="-171450">
              <a:buClr>
                <a:schemeClr val="dk1"/>
              </a:buClr>
              <a:buSzPts val="1200"/>
              <a:buFont typeface="Calibri"/>
              <a:buChar char="-"/>
            </a:pPr>
            <a:endParaRPr lang="en-US"/>
          </a:p>
        </p:txBody>
      </p:sp>
      <p:sp>
        <p:nvSpPr>
          <p:cNvPr id="258" name="Google Shape;25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Narrow"/>
                <a:ea typeface="Arial Narrow"/>
                <a:cs typeface="Arial Narrow"/>
                <a:sym typeface="Arial Narrow"/>
              </a:rPr>
              <a:t>8</a:t>
            </a:fld>
            <a:endParaRPr sz="1200">
              <a:solidFill>
                <a:schemeClr val="dk1"/>
              </a:solidFill>
              <a:latin typeface="Arial Narrow"/>
              <a:ea typeface="Arial Narrow"/>
              <a:cs typeface="Arial Narrow"/>
              <a:sym typeface="Arial Narrow"/>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85CD5-53F2-4B33-BE32-40F750FF3099}" type="slidenum">
              <a:rPr lang="en-US" smtClean="0"/>
              <a:t>10</a:t>
            </a:fld>
            <a:endParaRPr lang="en-US"/>
          </a:p>
        </p:txBody>
      </p:sp>
    </p:spTree>
    <p:extLst>
      <p:ext uri="{BB962C8B-B14F-4D97-AF65-F5344CB8AC3E}">
        <p14:creationId xmlns:p14="http://schemas.microsoft.com/office/powerpoint/2010/main" val="374986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one year, our Council has accomplished much, and I am privileged to share with you our progress to date.  Broome County has been home for 36 years and it is very geographically interesting with the bulk of the Urban areas in the middle of the county surrounded by very rural areas at it’s West, North and Eastern boards.  Southern border is the state line of PA.  Data:  According to Feeding America BC Poverty rate in 2021 is 11.6%, county food insecurity rate is 11.9-23.6%, child food insecurity rate is 15.1%.  Interviewing partners and community advocates revealed a picture of BC that gave the Council a starting point to start discussions.  Part of our discussion was to form a foundation, a lens in which we could view our actions.  Our Mission, Vision and Core Values were formed.  The Steering Committee and Work Groups also formed a purpose statement for their role on the council.</a:t>
            </a:r>
          </a:p>
        </p:txBody>
      </p:sp>
      <p:sp>
        <p:nvSpPr>
          <p:cNvPr id="4" name="Slide Number Placeholder 3"/>
          <p:cNvSpPr>
            <a:spLocks noGrp="1"/>
          </p:cNvSpPr>
          <p:nvPr>
            <p:ph type="sldNum" sz="quarter" idx="5"/>
          </p:nvPr>
        </p:nvSpPr>
        <p:spPr/>
        <p:txBody>
          <a:bodyPr/>
          <a:lstStyle/>
          <a:p>
            <a:fld id="{EBE85CD5-53F2-4B33-BE32-40F750FF3099}" type="slidenum">
              <a:rPr lang="en-US" smtClean="0"/>
              <a:t>11</a:t>
            </a:fld>
            <a:endParaRPr lang="en-US"/>
          </a:p>
        </p:txBody>
      </p:sp>
    </p:spTree>
    <p:extLst>
      <p:ext uri="{BB962C8B-B14F-4D97-AF65-F5344CB8AC3E}">
        <p14:creationId xmlns:p14="http://schemas.microsoft.com/office/powerpoint/2010/main" val="469852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6ECD-2BFA-B029-7FA6-6443BDBE6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B1A7EC-175F-2B42-B57D-827453A824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CC776-D50F-E33F-0EE8-BFFB15149124}"/>
              </a:ext>
            </a:extLst>
          </p:cNvPr>
          <p:cNvSpPr>
            <a:spLocks noGrp="1"/>
          </p:cNvSpPr>
          <p:nvPr>
            <p:ph type="dt" sz="half" idx="10"/>
          </p:nvPr>
        </p:nvSpPr>
        <p:spPr/>
        <p:txBody>
          <a:bodyPr/>
          <a:lstStyle/>
          <a:p>
            <a:fld id="{90D72E67-1D85-4927-96EA-49C50112BD58}" type="datetimeFigureOut">
              <a:rPr lang="en-US" smtClean="0"/>
              <a:t>11/15/2023</a:t>
            </a:fld>
            <a:endParaRPr lang="en-US"/>
          </a:p>
        </p:txBody>
      </p:sp>
      <p:sp>
        <p:nvSpPr>
          <p:cNvPr id="5" name="Footer Placeholder 4">
            <a:extLst>
              <a:ext uri="{FF2B5EF4-FFF2-40B4-BE49-F238E27FC236}">
                <a16:creationId xmlns:a16="http://schemas.microsoft.com/office/drawing/2014/main" id="{904E7E1E-C8CA-24C0-831B-35D5A6003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1B906-60F3-EC16-61F1-91F1897C575D}"/>
              </a:ext>
            </a:extLst>
          </p:cNvPr>
          <p:cNvSpPr>
            <a:spLocks noGrp="1"/>
          </p:cNvSpPr>
          <p:nvPr>
            <p:ph type="sldNum" sz="quarter" idx="12"/>
          </p:nvPr>
        </p:nvSpPr>
        <p:spPr/>
        <p:txBody>
          <a:bodyPr/>
          <a:lstStyle/>
          <a:p>
            <a:fld id="{2A357B68-13A8-4871-A419-0F19163B7AC8}" type="slidenum">
              <a:rPr lang="en-US" smtClean="0"/>
              <a:t>‹#›</a:t>
            </a:fld>
            <a:endParaRPr lang="en-US"/>
          </a:p>
        </p:txBody>
      </p:sp>
    </p:spTree>
    <p:extLst>
      <p:ext uri="{BB962C8B-B14F-4D97-AF65-F5344CB8AC3E}">
        <p14:creationId xmlns:p14="http://schemas.microsoft.com/office/powerpoint/2010/main" val="142841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0F91-0A2B-EF4F-D784-7B2D8DEE4E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B72F1B-AA26-A63B-0157-69FE1C586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DA8362-2FAD-747B-705B-63451ECDAC91}"/>
              </a:ext>
            </a:extLst>
          </p:cNvPr>
          <p:cNvSpPr>
            <a:spLocks noGrp="1"/>
          </p:cNvSpPr>
          <p:nvPr>
            <p:ph type="dt" sz="half" idx="10"/>
          </p:nvPr>
        </p:nvSpPr>
        <p:spPr/>
        <p:txBody>
          <a:bodyPr/>
          <a:lstStyle/>
          <a:p>
            <a:fld id="{5300CB81-42F7-416C-8C89-F0D4B09155C8}" type="datetimeFigureOut">
              <a:rPr lang="en-US" smtClean="0"/>
              <a:t>11/15/2023</a:t>
            </a:fld>
            <a:endParaRPr lang="en-US"/>
          </a:p>
        </p:txBody>
      </p:sp>
      <p:sp>
        <p:nvSpPr>
          <p:cNvPr id="5" name="Footer Placeholder 4">
            <a:extLst>
              <a:ext uri="{FF2B5EF4-FFF2-40B4-BE49-F238E27FC236}">
                <a16:creationId xmlns:a16="http://schemas.microsoft.com/office/drawing/2014/main" id="{5AC197F2-353D-C459-A87C-F9D0FFFED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F6B6E-3E23-1C08-5843-B3DC5F0E8F53}"/>
              </a:ext>
            </a:extLst>
          </p:cNvPr>
          <p:cNvSpPr>
            <a:spLocks noGrp="1"/>
          </p:cNvSpPr>
          <p:nvPr>
            <p:ph type="sldNum" sz="quarter" idx="12"/>
          </p:nvPr>
        </p:nvSpPr>
        <p:spPr/>
        <p:txBody>
          <a:bodyPr/>
          <a:lstStyle/>
          <a:p>
            <a:fld id="{38BF2CB9-6188-4DC2-BB54-0A2FCD5A367C}" type="slidenum">
              <a:rPr lang="en-US" smtClean="0"/>
              <a:t>‹#›</a:t>
            </a:fld>
            <a:endParaRPr lang="en-US"/>
          </a:p>
        </p:txBody>
      </p:sp>
    </p:spTree>
    <p:extLst>
      <p:ext uri="{BB962C8B-B14F-4D97-AF65-F5344CB8AC3E}">
        <p14:creationId xmlns:p14="http://schemas.microsoft.com/office/powerpoint/2010/main" val="362048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B58FE-AC0E-37AA-95F8-B8D32533CD9C}"/>
              </a:ext>
            </a:extLst>
          </p:cNvPr>
          <p:cNvSpPr>
            <a:spLocks noGrp="1"/>
          </p:cNvSpPr>
          <p:nvPr>
            <p:ph type="dt" sz="half" idx="10"/>
          </p:nvPr>
        </p:nvSpPr>
        <p:spPr/>
        <p:txBody>
          <a:bodyPr/>
          <a:lstStyle/>
          <a:p>
            <a:fld id="{5300CB81-42F7-416C-8C89-F0D4B09155C8}" type="datetimeFigureOut">
              <a:rPr lang="en-US" smtClean="0"/>
              <a:t>11/15/2023</a:t>
            </a:fld>
            <a:endParaRPr lang="en-US"/>
          </a:p>
        </p:txBody>
      </p:sp>
      <p:sp>
        <p:nvSpPr>
          <p:cNvPr id="3" name="Footer Placeholder 2">
            <a:extLst>
              <a:ext uri="{FF2B5EF4-FFF2-40B4-BE49-F238E27FC236}">
                <a16:creationId xmlns:a16="http://schemas.microsoft.com/office/drawing/2014/main" id="{DEBC6039-D536-A05B-7AD4-BA6C018465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8FAF9-5E3F-40BF-3754-711076A2E056}"/>
              </a:ext>
            </a:extLst>
          </p:cNvPr>
          <p:cNvSpPr>
            <a:spLocks noGrp="1"/>
          </p:cNvSpPr>
          <p:nvPr>
            <p:ph type="sldNum" sz="quarter" idx="12"/>
          </p:nvPr>
        </p:nvSpPr>
        <p:spPr/>
        <p:txBody>
          <a:bodyPr/>
          <a:lstStyle/>
          <a:p>
            <a:fld id="{38BF2CB9-6188-4DC2-BB54-0A2FCD5A367C}" type="slidenum">
              <a:rPr lang="en-US" smtClean="0"/>
              <a:t>‹#›</a:t>
            </a:fld>
            <a:endParaRPr lang="en-US"/>
          </a:p>
        </p:txBody>
      </p:sp>
    </p:spTree>
    <p:extLst>
      <p:ext uri="{BB962C8B-B14F-4D97-AF65-F5344CB8AC3E}">
        <p14:creationId xmlns:p14="http://schemas.microsoft.com/office/powerpoint/2010/main" val="3622232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E104E5-568B-C029-0FF6-7A5EB6F33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D2D2E9-5C73-9A05-B63C-C44C1D4B07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C3A8D-AB4F-7946-E970-12E5DF586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72E67-1D85-4927-96EA-49C50112BD58}" type="datetimeFigureOut">
              <a:rPr lang="en-US" smtClean="0"/>
              <a:t>11/15/2023</a:t>
            </a:fld>
            <a:endParaRPr lang="en-US"/>
          </a:p>
        </p:txBody>
      </p:sp>
      <p:sp>
        <p:nvSpPr>
          <p:cNvPr id="5" name="Footer Placeholder 4">
            <a:extLst>
              <a:ext uri="{FF2B5EF4-FFF2-40B4-BE49-F238E27FC236}">
                <a16:creationId xmlns:a16="http://schemas.microsoft.com/office/drawing/2014/main" id="{9FDB0EDC-BD63-A9DF-DF73-225669471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8F456B-B103-F4BD-E87B-1D8728F651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357B68-13A8-4871-A419-0F19163B7AC8}" type="slidenum">
              <a:rPr lang="en-US" smtClean="0"/>
              <a:t>‹#›</a:t>
            </a:fld>
            <a:endParaRPr lang="en-US"/>
          </a:p>
        </p:txBody>
      </p:sp>
    </p:spTree>
    <p:extLst>
      <p:ext uri="{BB962C8B-B14F-4D97-AF65-F5344CB8AC3E}">
        <p14:creationId xmlns:p14="http://schemas.microsoft.com/office/powerpoint/2010/main" val="2994795198"/>
      </p:ext>
    </p:extLst>
  </p:cSld>
  <p:clrMap bg1="lt1" tx1="dk1" bg2="lt2" tx2="dk2" accent1="accent1" accent2="accent2" accent3="accent3" accent4="accent4" accent5="accent5" accent6="accent6" hlink="hlink" folHlink="folHlink"/>
  <p:sldLayoutIdLst>
    <p:sldLayoutId id="2147483650" r:id="rId1"/>
    <p:sldLayoutId id="2147483691" r:id="rId2"/>
    <p:sldLayoutId id="214748369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broomecountyfoodcouncil.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F50B31-F912-95B5-ECB7-5C685BBB1FA5}"/>
              </a:ext>
            </a:extLst>
          </p:cNvPr>
          <p:cNvPicPr>
            <a:picLocks noChangeAspect="1"/>
          </p:cNvPicPr>
          <p:nvPr/>
        </p:nvPicPr>
        <p:blipFill>
          <a:blip r:embed="rId3"/>
          <a:stretch>
            <a:fillRect/>
          </a:stretch>
        </p:blipFill>
        <p:spPr>
          <a:xfrm>
            <a:off x="457201" y="1004840"/>
            <a:ext cx="5064736" cy="1601263"/>
          </a:xfrm>
          <a:prstGeom prst="rect">
            <a:avLst/>
          </a:prstGeom>
        </p:spPr>
      </p:pic>
      <p:pic>
        <p:nvPicPr>
          <p:cNvPr id="2" name="Picture 1">
            <a:extLst>
              <a:ext uri="{FF2B5EF4-FFF2-40B4-BE49-F238E27FC236}">
                <a16:creationId xmlns:a16="http://schemas.microsoft.com/office/drawing/2014/main" id="{F204A177-7E85-A1DA-9EB4-94300A4D5312}"/>
              </a:ext>
            </a:extLst>
          </p:cNvPr>
          <p:cNvPicPr>
            <a:picLocks noChangeAspect="1"/>
          </p:cNvPicPr>
          <p:nvPr/>
        </p:nvPicPr>
        <p:blipFill>
          <a:blip r:embed="rId4"/>
          <a:stretch>
            <a:fillRect/>
          </a:stretch>
        </p:blipFill>
        <p:spPr>
          <a:xfrm>
            <a:off x="276187" y="4431318"/>
            <a:ext cx="5426764" cy="1160115"/>
          </a:xfrm>
          <a:prstGeom prst="rect">
            <a:avLst/>
          </a:prstGeom>
        </p:spPr>
      </p:pic>
      <p:pic>
        <p:nvPicPr>
          <p:cNvPr id="7" name="Picture 6">
            <a:extLst>
              <a:ext uri="{FF2B5EF4-FFF2-40B4-BE49-F238E27FC236}">
                <a16:creationId xmlns:a16="http://schemas.microsoft.com/office/drawing/2014/main" id="{E62AE175-34ED-FA0C-0CB9-1A8D749066F1}"/>
              </a:ext>
            </a:extLst>
          </p:cNvPr>
          <p:cNvPicPr>
            <a:picLocks noChangeAspect="1"/>
          </p:cNvPicPr>
          <p:nvPr/>
        </p:nvPicPr>
        <p:blipFill>
          <a:blip r:embed="rId5"/>
          <a:stretch>
            <a:fillRect/>
          </a:stretch>
        </p:blipFill>
        <p:spPr>
          <a:xfrm>
            <a:off x="6821678" y="1202216"/>
            <a:ext cx="4465250" cy="4362127"/>
          </a:xfrm>
          <a:prstGeom prst="rect">
            <a:avLst/>
          </a:prstGeom>
        </p:spPr>
      </p:pic>
    </p:spTree>
    <p:extLst>
      <p:ext uri="{BB962C8B-B14F-4D97-AF65-F5344CB8AC3E}">
        <p14:creationId xmlns:p14="http://schemas.microsoft.com/office/powerpoint/2010/main" val="73488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green leaves and a fork and spoon&#10;&#10;Description automatically generated">
            <a:extLst>
              <a:ext uri="{FF2B5EF4-FFF2-40B4-BE49-F238E27FC236}">
                <a16:creationId xmlns:a16="http://schemas.microsoft.com/office/drawing/2014/main" id="{1786F6D0-A94D-EF4E-6605-5A293704023D}"/>
              </a:ext>
            </a:extLst>
          </p:cNvPr>
          <p:cNvPicPr>
            <a:picLocks noChangeAspect="1"/>
          </p:cNvPicPr>
          <p:nvPr/>
        </p:nvPicPr>
        <p:blipFill rotWithShape="1">
          <a:blip r:embed="rId3">
            <a:extLst>
              <a:ext uri="{28A0092B-C50C-407E-A947-70E740481C1C}">
                <a14:useLocalDpi xmlns:a14="http://schemas.microsoft.com/office/drawing/2010/main" val="0"/>
              </a:ext>
            </a:extLst>
          </a:blip>
          <a:srcRect t="7131" b="17869"/>
          <a:stretch/>
        </p:blipFill>
        <p:spPr>
          <a:xfrm>
            <a:off x="20" y="10"/>
            <a:ext cx="12191980" cy="6857990"/>
          </a:xfrm>
          <a:prstGeom prst="rect">
            <a:avLst/>
          </a:prstGeom>
        </p:spPr>
      </p:pic>
    </p:spTree>
    <p:extLst>
      <p:ext uri="{BB962C8B-B14F-4D97-AF65-F5344CB8AC3E}">
        <p14:creationId xmlns:p14="http://schemas.microsoft.com/office/powerpoint/2010/main" val="348894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39D7-2506-49D0-9C70-3CF1090A1120}"/>
              </a:ext>
            </a:extLst>
          </p:cNvPr>
          <p:cNvSpPr>
            <a:spLocks noGrp="1"/>
          </p:cNvSpPr>
          <p:nvPr>
            <p:ph type="ctrTitle"/>
          </p:nvPr>
        </p:nvSpPr>
        <p:spPr>
          <a:xfrm>
            <a:off x="526402" y="2827184"/>
            <a:ext cx="5457250" cy="5191372"/>
          </a:xfrm>
        </p:spPr>
        <p:txBody>
          <a:bodyPr vert="horz" lIns="91440" tIns="45720" rIns="91440" bIns="45720" rtlCol="0" anchor="ctr">
            <a:normAutofit fontScale="90000"/>
          </a:bodyPr>
          <a:lstStyle/>
          <a:p>
            <a:pPr>
              <a:buClr>
                <a:srgbClr val="1B2F2C">
                  <a:lumMod val="50000"/>
                  <a:lumOff val="50000"/>
                </a:srgbClr>
              </a:buClr>
              <a:buSzPct val="75000"/>
              <a:defRPr/>
            </a:pPr>
            <a:br>
              <a:rPr lang="en-US" sz="1800" b="0" i="1" u="none" strike="noStrike" dirty="0">
                <a:solidFill>
                  <a:schemeClr val="bg2"/>
                </a:solidFill>
                <a:effectLst/>
              </a:rPr>
            </a:br>
            <a:br>
              <a:rPr lang="en-US" sz="1800" b="0" i="1" u="none" strike="noStrike" dirty="0">
                <a:solidFill>
                  <a:schemeClr val="bg2"/>
                </a:solidFill>
                <a:effectLst/>
              </a:rPr>
            </a:br>
            <a:br>
              <a:rPr lang="en-US" sz="1800" b="0" i="1" u="none" strike="noStrike" dirty="0">
                <a:solidFill>
                  <a:schemeClr val="bg2"/>
                </a:solidFill>
                <a:effectLst/>
              </a:rPr>
            </a:br>
            <a:br>
              <a:rPr lang="en-US" sz="1800" b="0" i="1" u="none" strike="noStrike" dirty="0">
                <a:solidFill>
                  <a:schemeClr val="bg2"/>
                </a:solidFill>
                <a:effectLst/>
              </a:rPr>
            </a:br>
            <a:r>
              <a:rPr lang="en-US" sz="3100" b="1" u="sng" strike="noStrike" dirty="0">
                <a:effectLst/>
              </a:rPr>
              <a:t>OUR VISION:</a:t>
            </a:r>
            <a:br>
              <a:rPr lang="en-US" sz="3100" b="1" i="1" u="none" strike="noStrike" dirty="0">
                <a:effectLst/>
              </a:rPr>
            </a:br>
            <a:r>
              <a:rPr lang="en-US" sz="3100" b="1" i="1" u="none" strike="noStrike" dirty="0">
                <a:effectLst/>
              </a:rPr>
              <a:t> We envision an equitable food system that provides healthy, affordable, and accessible food sources for all community members of Broome County.</a:t>
            </a:r>
            <a:br>
              <a:rPr lang="en-US" sz="3100" b="1" i="1" u="none" strike="noStrike" dirty="0">
                <a:effectLst/>
              </a:rPr>
            </a:br>
            <a:r>
              <a:rPr lang="en-US" sz="3200" b="1" u="sng" dirty="0">
                <a:solidFill>
                  <a:schemeClr val="tx1"/>
                </a:solidFill>
                <a:hlinkClick r:id="rId3">
                  <a:extLst>
                    <a:ext uri="{A12FA001-AC4F-418D-AE19-62706E023703}">
                      <ahyp:hlinkClr xmlns:ahyp="http://schemas.microsoft.com/office/drawing/2018/hyperlinkcolor" val="tx"/>
                    </a:ext>
                  </a:extLst>
                </a:hlinkClick>
              </a:rPr>
              <a:t>www.broomecountyfoodcouncil.org</a:t>
            </a:r>
            <a:br>
              <a:rPr lang="en-US" sz="3200" b="1" u="sng" dirty="0">
                <a:solidFill>
                  <a:schemeClr val="tx1"/>
                </a:solidFill>
              </a:rPr>
            </a:br>
            <a:br>
              <a:rPr lang="en-US" sz="3100" b="1" i="1" u="none" strike="noStrike" dirty="0">
                <a:solidFill>
                  <a:schemeClr val="bg2"/>
                </a:solidFill>
                <a:effectLst/>
              </a:rPr>
            </a:br>
            <a:br>
              <a:rPr lang="en-US" sz="1800" b="1" i="1" u="none" strike="noStrike" dirty="0">
                <a:solidFill>
                  <a:schemeClr val="bg2"/>
                </a:solidFill>
                <a:effectLst/>
              </a:rPr>
            </a:br>
            <a:br>
              <a:rPr lang="en-US" sz="1800" b="1" i="1" u="none" strike="noStrike" dirty="0">
                <a:solidFill>
                  <a:schemeClr val="bg2"/>
                </a:solidFill>
                <a:effectLst/>
              </a:rPr>
            </a:br>
            <a:br>
              <a:rPr lang="en-US" sz="1800" b="1" i="1" u="none" strike="noStrike" dirty="0">
                <a:solidFill>
                  <a:schemeClr val="bg2"/>
                </a:solidFill>
                <a:effectLst/>
              </a:rPr>
            </a:br>
            <a:br>
              <a:rPr lang="en-US" sz="1800" b="0" i="1" u="none" strike="noStrike" dirty="0">
                <a:solidFill>
                  <a:schemeClr val="bg2"/>
                </a:solidFill>
                <a:effectLst/>
              </a:rPr>
            </a:br>
            <a:endParaRPr kumimoji="0" lang="en-US" sz="1800" b="0" i="0" u="none" strike="noStrike" cap="none" spc="0" normalizeH="0" baseline="0" noProof="0" dirty="0">
              <a:ln>
                <a:noFill/>
              </a:ln>
              <a:solidFill>
                <a:schemeClr val="bg2"/>
              </a:solidFill>
              <a:effectLst/>
              <a:uLnTx/>
              <a:uFillTx/>
            </a:endParaRPr>
          </a:p>
        </p:txBody>
      </p:sp>
      <p:pic>
        <p:nvPicPr>
          <p:cNvPr id="66" name="Picture 3" descr="Jigsaw puzzles in plastic figures">
            <a:extLst>
              <a:ext uri="{FF2B5EF4-FFF2-40B4-BE49-F238E27FC236}">
                <a16:creationId xmlns:a16="http://schemas.microsoft.com/office/drawing/2014/main" id="{C2E8B091-E927-9F03-0B18-E512BB806B4D}"/>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brightnessContrast bright="-21000"/>
                    </a14:imgEffect>
                  </a14:imgLayer>
                </a14:imgProps>
              </a:ext>
            </a:extLst>
          </a:blip>
          <a:srcRect l="19209" r="19210" b="1"/>
          <a:stretch/>
        </p:blipFill>
        <p:spPr>
          <a:xfrm>
            <a:off x="6172271" y="59108"/>
            <a:ext cx="6099953" cy="6859554"/>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Subtitle 2">
            <a:extLst>
              <a:ext uri="{FF2B5EF4-FFF2-40B4-BE49-F238E27FC236}">
                <a16:creationId xmlns:a16="http://schemas.microsoft.com/office/drawing/2014/main" id="{0803BF0D-E4CE-4125-8FE2-8884D1738655}"/>
              </a:ext>
            </a:extLst>
          </p:cNvPr>
          <p:cNvSpPr>
            <a:spLocks noGrp="1"/>
          </p:cNvSpPr>
          <p:nvPr>
            <p:ph type="subTitle" idx="1"/>
          </p:nvPr>
        </p:nvSpPr>
        <p:spPr>
          <a:xfrm>
            <a:off x="6704105" y="1922773"/>
            <a:ext cx="5568119" cy="4876119"/>
          </a:xfrm>
        </p:spPr>
        <p:txBody>
          <a:bodyPr vert="horz" lIns="91440" tIns="45720" rIns="91440" bIns="45720" rtlCol="0" anchor="ctr">
            <a:normAutofit lnSpcReduction="10000"/>
          </a:bodyPr>
          <a:lstStyle/>
          <a:p>
            <a:pPr>
              <a:lnSpc>
                <a:spcPct val="100000"/>
              </a:lnSpc>
            </a:pPr>
            <a:r>
              <a:rPr lang="en-US" sz="4000" b="1" u="sng" dirty="0">
                <a:solidFill>
                  <a:srgbClr val="FFFFFF"/>
                </a:solidFill>
              </a:rPr>
              <a:t>OUR MISSION:</a:t>
            </a:r>
          </a:p>
          <a:p>
            <a:pPr>
              <a:lnSpc>
                <a:spcPct val="100000"/>
              </a:lnSpc>
            </a:pPr>
            <a:endParaRPr lang="en-US" sz="2600" b="1" u="sng" dirty="0">
              <a:solidFill>
                <a:srgbClr val="FFFFFF"/>
              </a:solidFill>
            </a:endParaRPr>
          </a:p>
          <a:p>
            <a:pPr algn="ctr">
              <a:lnSpc>
                <a:spcPct val="100000"/>
              </a:lnSpc>
            </a:pPr>
            <a:r>
              <a:rPr lang="en-US" sz="2600" b="1" dirty="0">
                <a:solidFill>
                  <a:srgbClr val="FFFFFF"/>
                </a:solidFill>
              </a:rPr>
              <a:t>The Broome County Food Council (BCFC) is composed of diverse partners, including people who have experienced food insecurity, with a goal to increase food security in Broome County through innovative &amp; equitable solutions, lasting collaboration, education, communication, and advocacy. </a:t>
            </a:r>
          </a:p>
          <a:p>
            <a:pPr algn="ctr">
              <a:lnSpc>
                <a:spcPct val="100000"/>
              </a:lnSpc>
            </a:pPr>
            <a:endParaRPr lang="en-US" sz="2600" b="1" dirty="0">
              <a:solidFill>
                <a:srgbClr val="FFFFFF"/>
              </a:solidFill>
            </a:endParaRPr>
          </a:p>
          <a:p>
            <a:pPr indent="-228600" algn="ctr">
              <a:lnSpc>
                <a:spcPct val="100000"/>
              </a:lnSpc>
              <a:buFont typeface="Wingdings" panose="05000000000000000000" pitchFamily="2" charset="2"/>
              <a:buChar char="§"/>
            </a:pPr>
            <a:endParaRPr lang="en-US" sz="2600" b="1" u="sng" dirty="0">
              <a:solidFill>
                <a:schemeClr val="tx1"/>
              </a:solidFill>
            </a:endParaRPr>
          </a:p>
          <a:p>
            <a:pPr indent="-228600">
              <a:lnSpc>
                <a:spcPct val="100000"/>
              </a:lnSpc>
              <a:buFont typeface="Wingdings" panose="05000000000000000000" pitchFamily="2" charset="2"/>
              <a:buChar char="§"/>
            </a:pPr>
            <a:endParaRPr lang="en-US" sz="2200" dirty="0">
              <a:solidFill>
                <a:srgbClr val="FFFFFF"/>
              </a:solidFill>
            </a:endParaRPr>
          </a:p>
        </p:txBody>
      </p:sp>
      <p:pic>
        <p:nvPicPr>
          <p:cNvPr id="5" name="Picture 4" descr="A map of the state of the state&#10;&#10;Description automatically generated">
            <a:extLst>
              <a:ext uri="{FF2B5EF4-FFF2-40B4-BE49-F238E27FC236}">
                <a16:creationId xmlns:a16="http://schemas.microsoft.com/office/drawing/2014/main" id="{C8334540-721D-F5B0-276A-F0F0DEBD3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618" y="-580900"/>
            <a:ext cx="4337734" cy="4337734"/>
          </a:xfrm>
          <a:prstGeom prst="rect">
            <a:avLst/>
          </a:prstGeom>
        </p:spPr>
      </p:pic>
    </p:spTree>
    <p:extLst>
      <p:ext uri="{BB962C8B-B14F-4D97-AF65-F5344CB8AC3E}">
        <p14:creationId xmlns:p14="http://schemas.microsoft.com/office/powerpoint/2010/main" val="1299595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39D7-2506-49D0-9C70-3CF1090A1120}"/>
              </a:ext>
            </a:extLst>
          </p:cNvPr>
          <p:cNvSpPr>
            <a:spLocks noGrp="1"/>
          </p:cNvSpPr>
          <p:nvPr>
            <p:ph type="ctrTitle"/>
          </p:nvPr>
        </p:nvSpPr>
        <p:spPr>
          <a:xfrm>
            <a:off x="572278" y="713835"/>
            <a:ext cx="4927426" cy="3258817"/>
          </a:xfrm>
        </p:spPr>
        <p:txBody>
          <a:bodyPr vert="horz" lIns="91440" tIns="45720" rIns="91440" bIns="45720" rtlCol="0" anchor="ctr">
            <a:normAutofit/>
          </a:bodyPr>
          <a:lstStyle/>
          <a:p>
            <a:pPr>
              <a:buClr>
                <a:srgbClr val="1B2F2C">
                  <a:lumMod val="50000"/>
                  <a:lumOff val="50000"/>
                </a:srgbClr>
              </a:buClr>
              <a:buSzPct val="75000"/>
              <a:defRPr/>
            </a:pPr>
            <a:br>
              <a:rPr lang="en-US" sz="1800" b="0" i="1" u="none" strike="noStrike">
                <a:solidFill>
                  <a:srgbClr val="000000"/>
                </a:solidFill>
                <a:effectLst/>
                <a:latin typeface="Calibri" panose="020F0502020204030204" pitchFamily="34" charset="0"/>
              </a:rPr>
            </a:br>
            <a:br>
              <a:rPr lang="en-US" sz="1800" b="0" i="1" u="none" strike="noStrike">
                <a:solidFill>
                  <a:srgbClr val="000000"/>
                </a:solidFill>
                <a:effectLst/>
                <a:latin typeface="Calibri" panose="020F0502020204030204" pitchFamily="34" charset="0"/>
              </a:rPr>
            </a:br>
            <a:br>
              <a:rPr lang="en-US" sz="1800" b="0" i="1" u="none" strike="noStrike">
                <a:solidFill>
                  <a:srgbClr val="000000"/>
                </a:solidFill>
                <a:effectLst/>
                <a:latin typeface="Calibri" panose="020F0502020204030204" pitchFamily="34" charset="0"/>
              </a:rPr>
            </a:br>
            <a:br>
              <a:rPr lang="en-US" sz="1800" b="0" i="1" u="none" strike="noStrike">
                <a:solidFill>
                  <a:srgbClr val="000000"/>
                </a:solidFill>
                <a:effectLst/>
                <a:latin typeface="Calibri" panose="020F0502020204030204" pitchFamily="34" charset="0"/>
              </a:rPr>
            </a:br>
            <a:endParaRPr kumimoji="0" lang="en-US" sz="4400" b="0" i="0" u="none" strike="noStrike" cap="none" spc="0" normalizeH="0" baseline="0" noProof="0">
              <a:ln>
                <a:noFill/>
              </a:ln>
              <a:effectLst/>
              <a:uLnTx/>
              <a:uFillTx/>
            </a:endParaRPr>
          </a:p>
        </p:txBody>
      </p:sp>
      <p:sp>
        <p:nvSpPr>
          <p:cNvPr id="3" name="Subtitle 2">
            <a:extLst>
              <a:ext uri="{FF2B5EF4-FFF2-40B4-BE49-F238E27FC236}">
                <a16:creationId xmlns:a16="http://schemas.microsoft.com/office/drawing/2014/main" id="{0803BF0D-E4CE-4125-8FE2-8884D1738655}"/>
              </a:ext>
            </a:extLst>
          </p:cNvPr>
          <p:cNvSpPr>
            <a:spLocks noGrp="1"/>
          </p:cNvSpPr>
          <p:nvPr>
            <p:ph type="subTitle" idx="1"/>
          </p:nvPr>
        </p:nvSpPr>
        <p:spPr>
          <a:xfrm>
            <a:off x="650441" y="681661"/>
            <a:ext cx="5442590" cy="5832906"/>
          </a:xfrm>
        </p:spPr>
        <p:txBody>
          <a:bodyPr vert="horz" lIns="91440" tIns="45720" rIns="91440" bIns="45720" rtlCol="0" anchor="ctr">
            <a:normAutofit fontScale="25000" lnSpcReduction="20000"/>
          </a:bodyPr>
          <a:lstStyle/>
          <a:p>
            <a:pPr indent="-228600">
              <a:lnSpc>
                <a:spcPct val="100000"/>
              </a:lnSpc>
              <a:buFont typeface="Wingdings" panose="05000000000000000000" pitchFamily="2" charset="2"/>
              <a:buChar char="§"/>
            </a:pPr>
            <a:endParaRPr lang="en-US" sz="8000" b="1" u="sng"/>
          </a:p>
          <a:p>
            <a:pPr marL="285750" indent="-285750" algn="ctr">
              <a:lnSpc>
                <a:spcPct val="100000"/>
              </a:lnSpc>
              <a:buFont typeface="Wingdings" panose="05000000000000000000" pitchFamily="2" charset="2"/>
              <a:buChar char="Ø"/>
            </a:pPr>
            <a:r>
              <a:rPr lang="en-US" sz="8000" b="1"/>
              <a:t>175 MEMBERS, 70 Agencies &amp; Organizations</a:t>
            </a:r>
          </a:p>
          <a:p>
            <a:pPr marL="285750" indent="-285750" algn="ctr">
              <a:lnSpc>
                <a:spcPct val="100000"/>
              </a:lnSpc>
              <a:buFont typeface="Wingdings" panose="05000000000000000000" pitchFamily="2" charset="2"/>
              <a:buChar char="Ø"/>
            </a:pPr>
            <a:r>
              <a:rPr lang="en-US" sz="8000" b="1"/>
              <a:t>STEERING COMMITTEE – meet monthly</a:t>
            </a:r>
          </a:p>
          <a:p>
            <a:pPr marL="285750" indent="-285750" algn="ctr">
              <a:lnSpc>
                <a:spcPct val="100000"/>
              </a:lnSpc>
              <a:buFont typeface="Wingdings" panose="05000000000000000000" pitchFamily="2" charset="2"/>
              <a:buChar char="Ø"/>
            </a:pPr>
            <a:r>
              <a:rPr lang="en-US" sz="8000" b="1"/>
              <a:t>4 WORK GROUPS – meet monthly</a:t>
            </a:r>
          </a:p>
          <a:p>
            <a:pPr marL="285750" indent="-285750" algn="ctr">
              <a:lnSpc>
                <a:spcPct val="100000"/>
              </a:lnSpc>
              <a:buFont typeface="Wingdings" panose="05000000000000000000" pitchFamily="2" charset="2"/>
              <a:buChar char="Ø"/>
            </a:pPr>
            <a:r>
              <a:rPr lang="en-US" sz="8000" b="1">
                <a:solidFill>
                  <a:srgbClr val="1B2F2C"/>
                </a:solidFill>
              </a:rPr>
              <a:t>Underserved Populations and Families with Young Children Work Groups – data analysis from the Community Survey –Food Access Plan by 2024</a:t>
            </a:r>
            <a:endParaRPr lang="en-US" sz="8000" b="1"/>
          </a:p>
          <a:p>
            <a:pPr marL="285750" indent="-285750" algn="ctr">
              <a:lnSpc>
                <a:spcPct val="100000"/>
              </a:lnSpc>
              <a:buFont typeface="Wingdings" panose="05000000000000000000" pitchFamily="2" charset="2"/>
              <a:buChar char="Ø"/>
            </a:pPr>
            <a:r>
              <a:rPr kumimoji="0" lang="en-US" sz="8000" b="1" i="0" u="none" strike="noStrike" kern="1200" cap="none" spc="0" normalizeH="0" baseline="0" noProof="0">
                <a:ln>
                  <a:noFill/>
                </a:ln>
                <a:solidFill>
                  <a:srgbClr val="1B2F2C"/>
                </a:solidFill>
                <a:effectLst/>
                <a:uLnTx/>
                <a:uFillTx/>
                <a:latin typeface="Grandview"/>
              </a:rPr>
              <a:t>Our Advocacy and Public Policy WG – concentration</a:t>
            </a:r>
            <a:r>
              <a:rPr kumimoji="0" lang="en-US" sz="8000" b="1" i="0" u="none" strike="noStrike" kern="1200" cap="none" spc="0" normalizeH="0" noProof="0">
                <a:ln>
                  <a:noFill/>
                </a:ln>
                <a:solidFill>
                  <a:srgbClr val="1B2F2C"/>
                </a:solidFill>
                <a:effectLst/>
                <a:uLnTx/>
                <a:uFillTx/>
                <a:latin typeface="Grandview"/>
              </a:rPr>
              <a:t> on education and working on SNAP benefits</a:t>
            </a:r>
            <a:r>
              <a:rPr kumimoji="0" lang="en-US" sz="8000" b="1" i="0" u="none" strike="noStrike" kern="1200" cap="none" spc="0" normalizeH="0" baseline="0" noProof="0">
                <a:ln>
                  <a:noFill/>
                </a:ln>
                <a:solidFill>
                  <a:srgbClr val="1B2F2C"/>
                </a:solidFill>
                <a:effectLst/>
                <a:uLnTx/>
                <a:uFillTx/>
                <a:latin typeface="Grandview"/>
              </a:rPr>
              <a:t> at Farmer’s Markets </a:t>
            </a:r>
          </a:p>
          <a:p>
            <a:pPr marL="285750" indent="-285750" algn="ctr">
              <a:lnSpc>
                <a:spcPct val="100000"/>
              </a:lnSpc>
              <a:buFont typeface="Wingdings" panose="05000000000000000000" pitchFamily="2" charset="2"/>
              <a:buChar char="Ø"/>
            </a:pPr>
            <a:r>
              <a:rPr lang="en-US" sz="8000" b="1">
                <a:solidFill>
                  <a:srgbClr val="1B2F2C"/>
                </a:solidFill>
                <a:latin typeface="Grandview"/>
              </a:rPr>
              <a:t>Marketing &amp; Communication – printing, designing, and publication</a:t>
            </a:r>
            <a:endParaRPr kumimoji="0" lang="en-US" sz="8000" b="1" i="0" u="none" strike="noStrike" kern="1200" cap="none" spc="0" normalizeH="0" baseline="0" noProof="0">
              <a:ln>
                <a:noFill/>
              </a:ln>
              <a:solidFill>
                <a:srgbClr val="1B2F2C"/>
              </a:solidFill>
              <a:effectLst/>
              <a:uLnTx/>
              <a:uFillTx/>
              <a:latin typeface="Grandview"/>
            </a:endParaRPr>
          </a:p>
          <a:p>
            <a:pPr marL="285750" indent="-285750" algn="ctr">
              <a:lnSpc>
                <a:spcPct val="100000"/>
              </a:lnSpc>
              <a:buFont typeface="Wingdings" panose="05000000000000000000" pitchFamily="2" charset="2"/>
              <a:buChar char="Ø"/>
            </a:pPr>
            <a:r>
              <a:rPr kumimoji="0" lang="en-US" sz="8000" b="1" i="0" u="none" strike="noStrike" kern="1200" cap="none" spc="0" normalizeH="0" baseline="0" noProof="0">
                <a:ln>
                  <a:noFill/>
                </a:ln>
                <a:solidFill>
                  <a:srgbClr val="1B2F2C"/>
                </a:solidFill>
                <a:effectLst/>
                <a:uLnTx/>
                <a:uFillTx/>
                <a:latin typeface="Grandview"/>
              </a:rPr>
              <a:t>Partnership with Binghamton University  - Food</a:t>
            </a:r>
            <a:r>
              <a:rPr kumimoji="0" lang="en-US" sz="8000" b="1" i="0" u="none" strike="noStrike" kern="1200" cap="none" spc="0" normalizeH="0" noProof="0">
                <a:ln>
                  <a:noFill/>
                </a:ln>
                <a:solidFill>
                  <a:srgbClr val="1B2F2C"/>
                </a:solidFill>
                <a:effectLst/>
                <a:uLnTx/>
                <a:uFillTx/>
                <a:latin typeface="Grandview"/>
              </a:rPr>
              <a:t> Justice group and Geography Dept. Emergency Food Access Map (EFAM) &amp; Community Resource Map (CRM) – Story Map</a:t>
            </a:r>
          </a:p>
          <a:p>
            <a:pPr marL="285750" indent="-285750" algn="ctr">
              <a:lnSpc>
                <a:spcPct val="100000"/>
              </a:lnSpc>
              <a:buFont typeface="Wingdings" panose="05000000000000000000" pitchFamily="2" charset="2"/>
              <a:buChar char="Ø"/>
            </a:pPr>
            <a:r>
              <a:rPr lang="en-US" sz="8000" b="1">
                <a:solidFill>
                  <a:srgbClr val="1B2F2C"/>
                </a:solidFill>
              </a:rPr>
              <a:t>Meet quarterly.  Next meeting Wednesday, November 29th </a:t>
            </a:r>
          </a:p>
          <a:p>
            <a:pPr marL="285750" indent="-285750" algn="ctr">
              <a:lnSpc>
                <a:spcPct val="100000"/>
              </a:lnSpc>
              <a:buFont typeface="Wingdings" panose="05000000000000000000" pitchFamily="2" charset="2"/>
              <a:buChar char="Ø"/>
            </a:pPr>
            <a:endParaRPr lang="en-US" sz="6200" b="1">
              <a:solidFill>
                <a:srgbClr val="1B2F2C"/>
              </a:solidFill>
              <a:latin typeface="Grandview"/>
            </a:endParaRPr>
          </a:p>
          <a:p>
            <a:pPr marL="285750" indent="-285750" algn="ctr">
              <a:lnSpc>
                <a:spcPct val="100000"/>
              </a:lnSpc>
              <a:buFont typeface="Wingdings" panose="05000000000000000000" pitchFamily="2" charset="2"/>
              <a:buChar char="Ø"/>
            </a:pPr>
            <a:endParaRPr lang="en-US" sz="1700" b="1" u="sng"/>
          </a:p>
          <a:p>
            <a:pPr marL="285750" indent="-285750" algn="ctr">
              <a:lnSpc>
                <a:spcPct val="100000"/>
              </a:lnSpc>
              <a:buFont typeface="Wingdings" panose="05000000000000000000" pitchFamily="2" charset="2"/>
              <a:buChar char="Ø"/>
            </a:pPr>
            <a:endParaRPr lang="en-US" sz="1700" b="1" u="sng"/>
          </a:p>
        </p:txBody>
      </p:sp>
      <p:pic>
        <p:nvPicPr>
          <p:cNvPr id="9" name="Picture 8" descr="Diagram&#10;&#10;Description automatically generated">
            <a:extLst>
              <a:ext uri="{FF2B5EF4-FFF2-40B4-BE49-F238E27FC236}">
                <a16:creationId xmlns:a16="http://schemas.microsoft.com/office/drawing/2014/main" id="{3EDF8D7A-032B-DAE0-3FFA-46811CD93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326" y="204657"/>
            <a:ext cx="4883401" cy="6445581"/>
          </a:xfrm>
          <a:prstGeom prst="rect">
            <a:avLst/>
          </a:prstGeom>
        </p:spPr>
      </p:pic>
    </p:spTree>
    <p:extLst>
      <p:ext uri="{BB962C8B-B14F-4D97-AF65-F5344CB8AC3E}">
        <p14:creationId xmlns:p14="http://schemas.microsoft.com/office/powerpoint/2010/main" val="22571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9D7D673-4832-485D-9D60-01311F74920F}"/>
              </a:ext>
            </a:extLst>
          </p:cNvPr>
          <p:cNvPicPr>
            <a:picLocks noChangeAspect="1"/>
          </p:cNvPicPr>
          <p:nvPr/>
        </p:nvPicPr>
        <p:blipFill>
          <a:blip r:embed="rId3"/>
          <a:stretch>
            <a:fillRect/>
          </a:stretch>
        </p:blipFill>
        <p:spPr>
          <a:xfrm>
            <a:off x="7010" y="1420210"/>
            <a:ext cx="3841562" cy="3298720"/>
          </a:xfrm>
          <a:prstGeom prst="rect">
            <a:avLst/>
          </a:prstGeom>
        </p:spPr>
      </p:pic>
      <p:pic>
        <p:nvPicPr>
          <p:cNvPr id="537" name="Google Shape;537;p23"/>
          <p:cNvPicPr preferRelativeResize="0"/>
          <p:nvPr/>
        </p:nvPicPr>
        <p:blipFill rotWithShape="1">
          <a:blip r:embed="rId4">
            <a:alphaModFix/>
          </a:blip>
          <a:srcRect l="27258" b="30269"/>
          <a:stretch/>
        </p:blipFill>
        <p:spPr>
          <a:xfrm>
            <a:off x="0" y="4609234"/>
            <a:ext cx="1840701" cy="2257473"/>
          </a:xfrm>
          <a:prstGeom prst="rect">
            <a:avLst/>
          </a:prstGeom>
          <a:noFill/>
          <a:ln>
            <a:noFill/>
          </a:ln>
        </p:spPr>
      </p:pic>
      <p:sp>
        <p:nvSpPr>
          <p:cNvPr id="538" name="Google Shape;538;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dirty="0">
                <a:solidFill>
                  <a:srgbClr val="7F7F7F"/>
                </a:solidFill>
                <a:latin typeface="Arial"/>
                <a:ea typeface="Arial"/>
                <a:cs typeface="Arial"/>
                <a:sym typeface="Arial"/>
              </a:rPr>
              <a:t>Advocacy And Public Policy</a:t>
            </a:r>
            <a:endParaRPr dirty="0"/>
          </a:p>
        </p:txBody>
      </p:sp>
      <p:cxnSp>
        <p:nvCxnSpPr>
          <p:cNvPr id="539" name="Google Shape;539;p23"/>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540" name="Google Shape;540;p23"/>
          <p:cNvSpPr txBox="1"/>
          <p:nvPr/>
        </p:nvSpPr>
        <p:spPr>
          <a:xfrm>
            <a:off x="4604827" y="1046484"/>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3" descr="A group of people posing for a photo&#10;&#10;Description automatically generated">
            <a:extLst>
              <a:ext uri="{FF2B5EF4-FFF2-40B4-BE49-F238E27FC236}">
                <a16:creationId xmlns:a16="http://schemas.microsoft.com/office/drawing/2014/main" id="{02CEF976-03EA-D9A1-503E-CC00FDC221F8}"/>
              </a:ext>
            </a:extLst>
          </p:cNvPr>
          <p:cNvPicPr>
            <a:picLocks noChangeAspect="1"/>
          </p:cNvPicPr>
          <p:nvPr/>
        </p:nvPicPr>
        <p:blipFill>
          <a:blip r:embed="rId5"/>
          <a:stretch>
            <a:fillRect/>
          </a:stretch>
        </p:blipFill>
        <p:spPr>
          <a:xfrm>
            <a:off x="3991157" y="1492764"/>
            <a:ext cx="7861537" cy="5108926"/>
          </a:xfrm>
          <a:prstGeom prst="rect">
            <a:avLst/>
          </a:prstGeom>
        </p:spPr>
      </p:pic>
      <p:pic>
        <p:nvPicPr>
          <p:cNvPr id="3" name="Picture 2">
            <a:extLst>
              <a:ext uri="{FF2B5EF4-FFF2-40B4-BE49-F238E27FC236}">
                <a16:creationId xmlns:a16="http://schemas.microsoft.com/office/drawing/2014/main" id="{7F2EE41A-0C3B-24AD-BCEC-F0C995A8FD0C}"/>
              </a:ext>
            </a:extLst>
          </p:cNvPr>
          <p:cNvPicPr>
            <a:picLocks noChangeAspect="1"/>
          </p:cNvPicPr>
          <p:nvPr/>
        </p:nvPicPr>
        <p:blipFill>
          <a:blip r:embed="rId6"/>
          <a:stretch>
            <a:fillRect/>
          </a:stretch>
        </p:blipFill>
        <p:spPr>
          <a:xfrm>
            <a:off x="10091740" y="-256260"/>
            <a:ext cx="1538008" cy="1538008"/>
          </a:xfrm>
          <a:prstGeom prst="rect">
            <a:avLst/>
          </a:prstGeom>
        </p:spPr>
      </p:pic>
    </p:spTree>
    <p:extLst>
      <p:ext uri="{BB962C8B-B14F-4D97-AF65-F5344CB8AC3E}">
        <p14:creationId xmlns:p14="http://schemas.microsoft.com/office/powerpoint/2010/main" val="85413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automatically generated">
            <a:extLst>
              <a:ext uri="{FF2B5EF4-FFF2-40B4-BE49-F238E27FC236}">
                <a16:creationId xmlns:a16="http://schemas.microsoft.com/office/drawing/2014/main" id="{E347D353-70F5-4B1D-283B-5A60FF2F6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 y="-1"/>
            <a:ext cx="12329032" cy="7147249"/>
          </a:xfrm>
          <a:prstGeom prst="rect">
            <a:avLst/>
          </a:prstGeom>
        </p:spPr>
      </p:pic>
    </p:spTree>
    <p:extLst>
      <p:ext uri="{BB962C8B-B14F-4D97-AF65-F5344CB8AC3E}">
        <p14:creationId xmlns:p14="http://schemas.microsoft.com/office/powerpoint/2010/main" val="3286044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6141C-2899-77CD-0F87-E9205E667351}"/>
              </a:ext>
            </a:extLst>
          </p:cNvPr>
          <p:cNvPicPr>
            <a:picLocks noChangeAspect="1"/>
          </p:cNvPicPr>
          <p:nvPr/>
        </p:nvPicPr>
        <p:blipFill>
          <a:blip r:embed="rId3"/>
          <a:stretch>
            <a:fillRect/>
          </a:stretch>
        </p:blipFill>
        <p:spPr>
          <a:xfrm>
            <a:off x="643467" y="716365"/>
            <a:ext cx="10905066" cy="5425269"/>
          </a:xfrm>
          <a:prstGeom prst="rect">
            <a:avLst/>
          </a:prstGeom>
        </p:spPr>
      </p:pic>
    </p:spTree>
    <p:extLst>
      <p:ext uri="{BB962C8B-B14F-4D97-AF65-F5344CB8AC3E}">
        <p14:creationId xmlns:p14="http://schemas.microsoft.com/office/powerpoint/2010/main" val="229204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9E07753D-606E-1C24-AED5-BD34A9445B94}"/>
              </a:ext>
            </a:extLst>
          </p:cNvPr>
          <p:cNvGraphicFramePr/>
          <p:nvPr/>
        </p:nvGraphicFramePr>
        <p:xfrm>
          <a:off x="409196" y="397566"/>
          <a:ext cx="11917750" cy="6832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1679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arm clocks in a line">
            <a:extLst>
              <a:ext uri="{FF2B5EF4-FFF2-40B4-BE49-F238E27FC236}">
                <a16:creationId xmlns:a16="http://schemas.microsoft.com/office/drawing/2014/main" id="{E4E6618C-4CB5-D3FB-311D-87C6CA9E9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841BAB7-2906-4C7E-6A14-1E11417E80E5}"/>
              </a:ext>
            </a:extLst>
          </p:cNvPr>
          <p:cNvSpPr txBox="1"/>
          <p:nvPr/>
        </p:nvSpPr>
        <p:spPr>
          <a:xfrm>
            <a:off x="857703" y="595902"/>
            <a:ext cx="10661893" cy="4031873"/>
          </a:xfrm>
          <a:prstGeom prst="rect">
            <a:avLst/>
          </a:prstGeom>
          <a:noFill/>
        </p:spPr>
        <p:txBody>
          <a:bodyPr wrap="none" rtlCol="0">
            <a:spAutoFit/>
          </a:bodyPr>
          <a:lstStyle/>
          <a:p>
            <a:pPr algn="ctr"/>
            <a:r>
              <a:rPr lang="en-US" sz="4400" b="1" u="sng" dirty="0">
                <a:latin typeface="Grandview" panose="020B0502040204020203" pitchFamily="34" charset="0"/>
              </a:rPr>
              <a:t>BCFC TIMELINE</a:t>
            </a:r>
          </a:p>
          <a:p>
            <a:endParaRPr lang="en-US" sz="4400" dirty="0">
              <a:latin typeface="Grandview" panose="020B0502040204020203" pitchFamily="34" charset="0"/>
            </a:endParaRPr>
          </a:p>
          <a:p>
            <a:pPr marL="571500" indent="-571500">
              <a:buFont typeface="Arial" panose="020B0604020202020204" pitchFamily="34" charset="0"/>
              <a:buChar char="•"/>
            </a:pPr>
            <a:r>
              <a:rPr lang="en-US" sz="2800" dirty="0">
                <a:latin typeface="Grandview" panose="020B0502040204020203" pitchFamily="34" charset="0"/>
              </a:rPr>
              <a:t>DATA ANALYSIS: OCT. – DEC. 2023</a:t>
            </a:r>
          </a:p>
          <a:p>
            <a:pPr marL="571500" indent="-571500">
              <a:buFont typeface="Arial" panose="020B0604020202020204" pitchFamily="34" charset="0"/>
              <a:buChar char="•"/>
            </a:pPr>
            <a:r>
              <a:rPr lang="en-US" sz="2800" dirty="0">
                <a:latin typeface="Grandview" panose="020B0502040204020203" pitchFamily="34" charset="0"/>
              </a:rPr>
              <a:t>STORY MAP &amp; STRATEGIC INITIATIVES: DEC. 2023 – JAN.2024</a:t>
            </a:r>
          </a:p>
          <a:p>
            <a:pPr marL="571500" indent="-571500">
              <a:buFont typeface="Arial" panose="020B0604020202020204" pitchFamily="34" charset="0"/>
              <a:buChar char="•"/>
            </a:pPr>
            <a:r>
              <a:rPr lang="en-US" sz="2800" dirty="0">
                <a:latin typeface="Grandview" panose="020B0502040204020203" pitchFamily="34" charset="0"/>
              </a:rPr>
              <a:t>BEGIN TO WRITE THE FOOD ACCESS PLAN – FEB. 2024</a:t>
            </a:r>
          </a:p>
          <a:p>
            <a:pPr marL="571500" indent="-571500">
              <a:buFont typeface="Arial" panose="020B0604020202020204" pitchFamily="34" charset="0"/>
              <a:buChar char="•"/>
            </a:pPr>
            <a:r>
              <a:rPr lang="en-US" sz="2800" dirty="0">
                <a:latin typeface="Grandview" panose="020B0502040204020203" pitchFamily="34" charset="0"/>
              </a:rPr>
              <a:t>DRAFT COMPLETED </a:t>
            </a:r>
            <a:r>
              <a:rPr lang="en-US" sz="2800">
                <a:latin typeface="Grandview" panose="020B0502040204020203" pitchFamily="34" charset="0"/>
              </a:rPr>
              <a:t>FOR BCFC REVIEW – MARCH 2024</a:t>
            </a:r>
            <a:endParaRPr lang="en-US" sz="2800" dirty="0">
              <a:latin typeface="Grandview" panose="020B0502040204020203" pitchFamily="34" charset="0"/>
            </a:endParaRPr>
          </a:p>
          <a:p>
            <a:pPr marL="571500" indent="-571500">
              <a:buFont typeface="Arial" panose="020B0604020202020204" pitchFamily="34" charset="0"/>
              <a:buChar char="•"/>
            </a:pPr>
            <a:endParaRPr lang="en-US" sz="2800" dirty="0">
              <a:latin typeface="Grandview" panose="020B0502040204020203" pitchFamily="34" charset="0"/>
            </a:endParaRP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60935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
          <p:cNvPicPr preferRelativeResize="0"/>
          <p:nvPr/>
        </p:nvPicPr>
        <p:blipFill rotWithShape="1">
          <a:blip r:embed="rId3">
            <a:alphaModFix/>
          </a:blip>
          <a:srcRect l="27258" b="30269"/>
          <a:stretch/>
        </p:blipFill>
        <p:spPr>
          <a:xfrm>
            <a:off x="0" y="2518592"/>
            <a:ext cx="3538271" cy="4339408"/>
          </a:xfrm>
          <a:prstGeom prst="rect">
            <a:avLst/>
          </a:prstGeom>
          <a:noFill/>
          <a:ln>
            <a:noFill/>
          </a:ln>
        </p:spPr>
      </p:pic>
      <p:sp>
        <p:nvSpPr>
          <p:cNvPr id="101" name="Google Shape;101;p1"/>
          <p:cNvSpPr txBox="1">
            <a:spLocks noGrp="1"/>
          </p:cNvSpPr>
          <p:nvPr>
            <p:ph type="ctrTitle"/>
          </p:nvPr>
        </p:nvSpPr>
        <p:spPr>
          <a:xfrm>
            <a:off x="2131939" y="2984067"/>
            <a:ext cx="7929050" cy="13589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7F7F7F"/>
              </a:buClr>
              <a:buSzPts val="3600"/>
              <a:buFont typeface="Arial"/>
              <a:buNone/>
            </a:pPr>
            <a:r>
              <a:rPr lang="en-US" sz="3600">
                <a:solidFill>
                  <a:srgbClr val="7F7F7F"/>
                </a:solidFill>
                <a:latin typeface="Arial"/>
                <a:ea typeface="Arial"/>
                <a:cs typeface="Arial"/>
                <a:sym typeface="Arial"/>
              </a:rPr>
              <a:t>What is a Food Bank?</a:t>
            </a:r>
            <a:endParaRPr/>
          </a:p>
        </p:txBody>
      </p:sp>
      <p:pic>
        <p:nvPicPr>
          <p:cNvPr id="102" name="Google Shape;102;p1" descr="FOODBANK-4col vert.psd"/>
          <p:cNvPicPr preferRelativeResize="0"/>
          <p:nvPr/>
        </p:nvPicPr>
        <p:blipFill rotWithShape="1">
          <a:blip r:embed="rId4">
            <a:alphaModFix/>
          </a:blip>
          <a:srcRect/>
          <a:stretch/>
        </p:blipFill>
        <p:spPr>
          <a:xfrm>
            <a:off x="0" y="217702"/>
            <a:ext cx="2424378" cy="1371600"/>
          </a:xfrm>
          <a:prstGeom prst="rect">
            <a:avLst/>
          </a:prstGeom>
          <a:noFill/>
          <a:ln>
            <a:noFill/>
          </a:ln>
        </p:spPr>
      </p:pic>
      <p:cxnSp>
        <p:nvCxnSpPr>
          <p:cNvPr id="104" name="Google Shape;104;p1"/>
          <p:cNvCxnSpPr/>
          <p:nvPr/>
        </p:nvCxnSpPr>
        <p:spPr>
          <a:xfrm>
            <a:off x="958788" y="1828799"/>
            <a:ext cx="9977233"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105" name="Google Shape;105;p1"/>
          <p:cNvSpPr txBox="1"/>
          <p:nvPr/>
        </p:nvSpPr>
        <p:spPr>
          <a:xfrm>
            <a:off x="7660689" y="6470712"/>
            <a:ext cx="4800600" cy="400050"/>
          </a:xfrm>
          <a:prstGeom prst="rect">
            <a:avLst/>
          </a:prstGeom>
          <a:noFill/>
          <a:ln>
            <a:noFill/>
          </a:ln>
        </p:spPr>
        <p:txBody>
          <a:bodyPr spcFirstLastPara="1" wrap="square" lIns="36575" tIns="36575" rIns="36575" bIns="36575" anchor="t" anchorCtr="0">
            <a:noAutofit/>
          </a:bodyPr>
          <a:lstStyle/>
          <a:p>
            <a:pPr marL="0" marR="0" lvl="0" indent="0" algn="l" rtl="0">
              <a:spcBef>
                <a:spcPts val="0"/>
              </a:spcBef>
              <a:spcAft>
                <a:spcPts val="0"/>
              </a:spcAft>
              <a:buNone/>
            </a:pPr>
            <a:r>
              <a:rPr lang="en-US" sz="1000" b="0" u="none">
                <a:solidFill>
                  <a:srgbClr val="7F7F7F"/>
                </a:solidFill>
                <a:latin typeface="Arial"/>
                <a:ea typeface="Arial"/>
                <a:cs typeface="Arial"/>
                <a:sym typeface="Arial"/>
              </a:rPr>
              <a:t>A regional agency of Catholic Charities and a member of Feeding America</a:t>
            </a:r>
            <a:endParaRPr/>
          </a:p>
        </p:txBody>
      </p:sp>
    </p:spTree>
    <p:extLst>
      <p:ext uri="{BB962C8B-B14F-4D97-AF65-F5344CB8AC3E}">
        <p14:creationId xmlns:p14="http://schemas.microsoft.com/office/powerpoint/2010/main" val="148560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3"/>
          <p:cNvPicPr preferRelativeResize="0"/>
          <p:nvPr/>
        </p:nvPicPr>
        <p:blipFill rotWithShape="1">
          <a:blip r:embed="rId3">
            <a:alphaModFix/>
          </a:blip>
          <a:srcRect l="27258" b="30269"/>
          <a:stretch/>
        </p:blipFill>
        <p:spPr>
          <a:xfrm>
            <a:off x="0" y="4609234"/>
            <a:ext cx="1840701" cy="2257473"/>
          </a:xfrm>
          <a:prstGeom prst="rect">
            <a:avLst/>
          </a:prstGeom>
          <a:noFill/>
          <a:ln>
            <a:noFill/>
          </a:ln>
        </p:spPr>
      </p:pic>
      <p:sp>
        <p:nvSpPr>
          <p:cNvPr id="124" name="Google Shape;124;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a:solidFill>
                  <a:srgbClr val="7F7F7F"/>
                </a:solidFill>
                <a:latin typeface="Arial"/>
                <a:ea typeface="Arial"/>
                <a:cs typeface="Arial"/>
                <a:sym typeface="Arial"/>
              </a:rPr>
              <a:t>Our Mission &amp; Vision</a:t>
            </a:r>
            <a:endParaRPr/>
          </a:p>
        </p:txBody>
      </p:sp>
      <p:sp>
        <p:nvSpPr>
          <p:cNvPr id="123" name="Google Shape;123;p3"/>
          <p:cNvSpPr txBox="1">
            <a:spLocks noGrp="1"/>
          </p:cNvSpPr>
          <p:nvPr>
            <p:ph idx="1"/>
          </p:nvPr>
        </p:nvSpPr>
        <p:spPr>
          <a:xfrm>
            <a:off x="652922" y="1528560"/>
            <a:ext cx="10804123" cy="14653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64236"/>
              </a:buClr>
              <a:buSzPts val="2400"/>
              <a:buNone/>
            </a:pPr>
            <a:r>
              <a:rPr lang="en-US" sz="2800" b="1">
                <a:solidFill>
                  <a:srgbClr val="F64236"/>
                </a:solidFill>
                <a:latin typeface="Arial"/>
                <a:ea typeface="Arial"/>
                <a:cs typeface="Arial"/>
                <a:sym typeface="Arial"/>
              </a:rPr>
              <a:t>Mission</a:t>
            </a:r>
            <a:endParaRPr lang="en-US" sz="2800"/>
          </a:p>
          <a:p>
            <a:pPr marL="0" lvl="0" indent="0" algn="l" rtl="0">
              <a:spcBef>
                <a:spcPts val="480"/>
              </a:spcBef>
              <a:spcAft>
                <a:spcPts val="0"/>
              </a:spcAft>
              <a:buClr>
                <a:schemeClr val="dk1"/>
              </a:buClr>
              <a:buSzPts val="2400"/>
              <a:buNone/>
            </a:pPr>
            <a:r>
              <a:rPr lang="en-US" sz="2800">
                <a:latin typeface="Arial"/>
                <a:ea typeface="Arial"/>
                <a:cs typeface="Arial"/>
                <a:sym typeface="Arial"/>
              </a:rPr>
              <a:t>Working together to build and sustain hunger-free communities throughout the Southern Tier.</a:t>
            </a:r>
            <a:endParaRPr lang="en-US" sz="2800"/>
          </a:p>
        </p:txBody>
      </p:sp>
      <p:cxnSp>
        <p:nvCxnSpPr>
          <p:cNvPr id="125" name="Google Shape;125;p3"/>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126" name="Google Shape;126;p3"/>
          <p:cNvSpPr txBox="1"/>
          <p:nvPr/>
        </p:nvSpPr>
        <p:spPr>
          <a:xfrm>
            <a:off x="4604827" y="1046484"/>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7" name="Google Shape;127;p3" descr="FOODBANK-4col vert.psd"/>
          <p:cNvPicPr preferRelativeResize="0"/>
          <p:nvPr/>
        </p:nvPicPr>
        <p:blipFill rotWithShape="1">
          <a:blip r:embed="rId4">
            <a:alphaModFix/>
          </a:blip>
          <a:srcRect/>
          <a:stretch/>
        </p:blipFill>
        <p:spPr>
          <a:xfrm>
            <a:off x="10047309" y="195047"/>
            <a:ext cx="1721523" cy="973957"/>
          </a:xfrm>
          <a:prstGeom prst="rect">
            <a:avLst/>
          </a:prstGeom>
          <a:noFill/>
          <a:ln>
            <a:noFill/>
          </a:ln>
        </p:spPr>
      </p:pic>
      <p:sp>
        <p:nvSpPr>
          <p:cNvPr id="128" name="Google Shape;128;p3"/>
          <p:cNvSpPr txBox="1"/>
          <p:nvPr/>
        </p:nvSpPr>
        <p:spPr>
          <a:xfrm>
            <a:off x="683582" y="3104845"/>
            <a:ext cx="10804123" cy="4525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64236"/>
              </a:buClr>
              <a:buSzPts val="2400"/>
              <a:buFont typeface="Arial"/>
              <a:buNone/>
            </a:pPr>
            <a:r>
              <a:rPr lang="en-US" sz="2800" b="1">
                <a:solidFill>
                  <a:srgbClr val="F64236"/>
                </a:solidFill>
                <a:latin typeface="Arial"/>
                <a:ea typeface="Arial"/>
                <a:cs typeface="Arial"/>
                <a:sym typeface="Arial"/>
              </a:rPr>
              <a:t>Vision</a:t>
            </a:r>
            <a:endParaRPr lang="en-US" sz="2800"/>
          </a:p>
          <a:p>
            <a:pPr marL="0" marR="0" lvl="0" indent="0" algn="l" rtl="0">
              <a:spcBef>
                <a:spcPts val="480"/>
              </a:spcBef>
              <a:spcAft>
                <a:spcPts val="0"/>
              </a:spcAft>
              <a:buClr>
                <a:schemeClr val="dk1"/>
              </a:buClr>
              <a:buSzPts val="2400"/>
              <a:buFont typeface="Arial"/>
              <a:buNone/>
            </a:pPr>
            <a:r>
              <a:rPr lang="en-US" sz="2800">
                <a:solidFill>
                  <a:schemeClr val="dk1"/>
                </a:solidFill>
                <a:latin typeface="Arial"/>
                <a:ea typeface="Arial"/>
                <a:cs typeface="Arial"/>
                <a:sym typeface="Arial"/>
              </a:rPr>
              <a:t>The Food Bank of the Southern Tier is committed to creating a future without hunger where access to healthy food by all is recognized as fundamental to the well-being and success of individuals and the foundation of a strong, vibrant society.</a:t>
            </a:r>
            <a:endParaRPr lang="en-US" sz="2800">
              <a:solidFill>
                <a:schemeClr val="dk1"/>
              </a:solidFill>
            </a:endParaRPr>
          </a:p>
          <a:p>
            <a:pPr marL="0" marR="0" lvl="0" indent="0" algn="l" rtl="0">
              <a:spcBef>
                <a:spcPts val="480"/>
              </a:spcBef>
              <a:spcAft>
                <a:spcPts val="0"/>
              </a:spcAft>
              <a:buClr>
                <a:schemeClr val="dk1"/>
              </a:buClr>
              <a:buSzPts val="2400"/>
              <a:buFont typeface="Arial"/>
              <a:buNone/>
            </a:pPr>
            <a:endParaRPr sz="2400">
              <a:solidFill>
                <a:srgbClr val="7F7F7F"/>
              </a:solidFill>
              <a:latin typeface="Arial"/>
              <a:ea typeface="Arial"/>
              <a:cs typeface="Arial"/>
              <a:sym typeface="Arial"/>
            </a:endParaRPr>
          </a:p>
        </p:txBody>
      </p:sp>
    </p:spTree>
    <p:extLst>
      <p:ext uri="{BB962C8B-B14F-4D97-AF65-F5344CB8AC3E}">
        <p14:creationId xmlns:p14="http://schemas.microsoft.com/office/powerpoint/2010/main" val="11979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fade">
                                      <p:cBhvr>
                                        <p:cTn id="7" dur="500"/>
                                        <p:tgtEl>
                                          <p:spTgt spid="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
                                            <p:txEl>
                                              <p:pRg st="1" end="1"/>
                                            </p:txEl>
                                          </p:spTgt>
                                        </p:tgtEl>
                                        <p:attrNameLst>
                                          <p:attrName>style.visibility</p:attrName>
                                        </p:attrNameLst>
                                      </p:cBhvr>
                                      <p:to>
                                        <p:strVal val="visible"/>
                                      </p:to>
                                    </p:set>
                                    <p:animEffect transition="in" filter="fade">
                                      <p:cBhvr>
                                        <p:cTn id="12" dur="500"/>
                                        <p:tgtEl>
                                          <p:spTgt spid="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l="27258" b="30269"/>
          <a:stretch/>
        </p:blipFill>
        <p:spPr>
          <a:xfrm>
            <a:off x="0" y="4609234"/>
            <a:ext cx="1840701" cy="2257473"/>
          </a:xfrm>
          <a:prstGeom prst="rect">
            <a:avLst/>
          </a:prstGeom>
          <a:noFill/>
          <a:ln>
            <a:noFill/>
          </a:ln>
        </p:spPr>
      </p:pic>
      <p:sp>
        <p:nvSpPr>
          <p:cNvPr id="135" name="Google Shape;135;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a:solidFill>
                  <a:srgbClr val="7F7F7F"/>
                </a:solidFill>
                <a:latin typeface="Arial"/>
                <a:ea typeface="Arial"/>
                <a:cs typeface="Arial"/>
                <a:sym typeface="Arial"/>
              </a:rPr>
              <a:t>Food Banks in New York State</a:t>
            </a:r>
            <a:endParaRPr/>
          </a:p>
        </p:txBody>
      </p:sp>
      <p:cxnSp>
        <p:nvCxnSpPr>
          <p:cNvPr id="136" name="Google Shape;136;p4"/>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137" name="Google Shape;137;p4"/>
          <p:cNvSpPr txBox="1"/>
          <p:nvPr/>
        </p:nvSpPr>
        <p:spPr>
          <a:xfrm>
            <a:off x="4604827" y="1046484"/>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8" name="Google Shape;138;p4" descr="FOODBANK-4col vert.psd"/>
          <p:cNvPicPr preferRelativeResize="0"/>
          <p:nvPr/>
        </p:nvPicPr>
        <p:blipFill rotWithShape="1">
          <a:blip r:embed="rId4">
            <a:alphaModFix/>
          </a:blip>
          <a:srcRect/>
          <a:stretch/>
        </p:blipFill>
        <p:spPr>
          <a:xfrm>
            <a:off x="10047309" y="195047"/>
            <a:ext cx="1721523" cy="973957"/>
          </a:xfrm>
          <a:prstGeom prst="rect">
            <a:avLst/>
          </a:prstGeom>
          <a:noFill/>
          <a:ln>
            <a:noFill/>
          </a:ln>
        </p:spPr>
      </p:pic>
      <p:pic>
        <p:nvPicPr>
          <p:cNvPr id="3" name="Picture 2" descr="Diagram, map&#10;&#10;Description automatically generated">
            <a:extLst>
              <a:ext uri="{FF2B5EF4-FFF2-40B4-BE49-F238E27FC236}">
                <a16:creationId xmlns:a16="http://schemas.microsoft.com/office/drawing/2014/main" id="{4FE60C3B-4E93-57C9-D2D6-20C706AD4A55}"/>
              </a:ext>
            </a:extLst>
          </p:cNvPr>
          <p:cNvPicPr>
            <a:picLocks noChangeAspect="1"/>
          </p:cNvPicPr>
          <p:nvPr/>
        </p:nvPicPr>
        <p:blipFill>
          <a:blip r:embed="rId5"/>
          <a:stretch>
            <a:fillRect/>
          </a:stretch>
        </p:blipFill>
        <p:spPr>
          <a:xfrm>
            <a:off x="2293538" y="1334778"/>
            <a:ext cx="7254780" cy="5606904"/>
          </a:xfrm>
          <a:prstGeom prst="rect">
            <a:avLst/>
          </a:prstGeom>
        </p:spPr>
      </p:pic>
    </p:spTree>
    <p:extLst>
      <p:ext uri="{BB962C8B-B14F-4D97-AF65-F5344CB8AC3E}">
        <p14:creationId xmlns:p14="http://schemas.microsoft.com/office/powerpoint/2010/main" val="364985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diagram of a number of people&#10;&#10;Description automatically generated with medium confidence">
            <a:extLst>
              <a:ext uri="{FF2B5EF4-FFF2-40B4-BE49-F238E27FC236}">
                <a16:creationId xmlns:a16="http://schemas.microsoft.com/office/drawing/2014/main" id="{87B58B86-3B06-0AAF-1198-A22966980A40}"/>
              </a:ext>
            </a:extLst>
          </p:cNvPr>
          <p:cNvPicPr>
            <a:picLocks noChangeAspect="1"/>
          </p:cNvPicPr>
          <p:nvPr/>
        </p:nvPicPr>
        <p:blipFill>
          <a:blip r:embed="rId2"/>
          <a:stretch>
            <a:fillRect/>
          </a:stretch>
        </p:blipFill>
        <p:spPr>
          <a:xfrm>
            <a:off x="6176433" y="1904667"/>
            <a:ext cx="5372100" cy="3048666"/>
          </a:xfrm>
          <a:prstGeom prst="rect">
            <a:avLst/>
          </a:prstGeom>
        </p:spPr>
      </p:pic>
      <p:sp>
        <p:nvSpPr>
          <p:cNvPr id="39" name="Rectangle 3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graphic of a chart with red icons&#10;&#10;Description automatically generated with medium confidence">
            <a:extLst>
              <a:ext uri="{FF2B5EF4-FFF2-40B4-BE49-F238E27FC236}">
                <a16:creationId xmlns:a16="http://schemas.microsoft.com/office/drawing/2014/main" id="{CF0F2593-206B-68E8-A605-0942D0D99CCF}"/>
              </a:ext>
            </a:extLst>
          </p:cNvPr>
          <p:cNvPicPr>
            <a:picLocks noGrp="1" noChangeAspect="1"/>
          </p:cNvPicPr>
          <p:nvPr>
            <p:ph idx="1"/>
          </p:nvPr>
        </p:nvPicPr>
        <p:blipFill>
          <a:blip r:embed="rId3"/>
          <a:stretch>
            <a:fillRect/>
          </a:stretch>
        </p:blipFill>
        <p:spPr>
          <a:xfrm>
            <a:off x="643466" y="1683068"/>
            <a:ext cx="5372099" cy="3491864"/>
          </a:xfrm>
          <a:prstGeom prst="rect">
            <a:avLst/>
          </a:prstGeom>
        </p:spPr>
      </p:pic>
      <p:sp>
        <p:nvSpPr>
          <p:cNvPr id="2" name="TextBox 1">
            <a:extLst>
              <a:ext uri="{FF2B5EF4-FFF2-40B4-BE49-F238E27FC236}">
                <a16:creationId xmlns:a16="http://schemas.microsoft.com/office/drawing/2014/main" id="{97AA7797-695F-8E3B-4EBA-67DC0EEA3457}"/>
              </a:ext>
            </a:extLst>
          </p:cNvPr>
          <p:cNvSpPr txBox="1"/>
          <p:nvPr/>
        </p:nvSpPr>
        <p:spPr>
          <a:xfrm>
            <a:off x="3715413" y="789638"/>
            <a:ext cx="5533759" cy="523220"/>
          </a:xfrm>
          <a:prstGeom prst="rect">
            <a:avLst/>
          </a:prstGeom>
          <a:noFill/>
        </p:spPr>
        <p:txBody>
          <a:bodyPr wrap="none" rtlCol="0">
            <a:spAutoFit/>
          </a:bodyPr>
          <a:lstStyle/>
          <a:p>
            <a:r>
              <a:rPr lang="en-US" sz="2800" b="1">
                <a:solidFill>
                  <a:schemeClr val="bg1"/>
                </a:solidFill>
              </a:rPr>
              <a:t>2022 BROOME COUNTY FACT SHEET</a:t>
            </a:r>
          </a:p>
        </p:txBody>
      </p:sp>
    </p:spTree>
    <p:extLst>
      <p:ext uri="{BB962C8B-B14F-4D97-AF65-F5344CB8AC3E}">
        <p14:creationId xmlns:p14="http://schemas.microsoft.com/office/powerpoint/2010/main" val="288839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0"/>
          <p:cNvPicPr preferRelativeResize="0"/>
          <p:nvPr/>
        </p:nvPicPr>
        <p:blipFill rotWithShape="1">
          <a:blip r:embed="rId3">
            <a:alphaModFix/>
          </a:blip>
          <a:srcRect l="27258" b="30269"/>
          <a:stretch/>
        </p:blipFill>
        <p:spPr>
          <a:xfrm>
            <a:off x="0" y="4609234"/>
            <a:ext cx="1840701" cy="2257473"/>
          </a:xfrm>
          <a:prstGeom prst="rect">
            <a:avLst/>
          </a:prstGeom>
          <a:noFill/>
          <a:ln>
            <a:noFill/>
          </a:ln>
        </p:spPr>
      </p:pic>
      <p:sp>
        <p:nvSpPr>
          <p:cNvPr id="227" name="Google Shape;227;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a:solidFill>
                  <a:srgbClr val="7F7F7F"/>
                </a:solidFill>
                <a:latin typeface="Arial"/>
                <a:ea typeface="Arial"/>
                <a:cs typeface="Arial"/>
                <a:sym typeface="Arial"/>
              </a:rPr>
              <a:t>Forced to Make Difficult Choices</a:t>
            </a:r>
            <a:endParaRPr/>
          </a:p>
        </p:txBody>
      </p:sp>
      <p:cxnSp>
        <p:nvCxnSpPr>
          <p:cNvPr id="228" name="Google Shape;228;p10"/>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229" name="Google Shape;229;p10"/>
          <p:cNvSpPr txBox="1"/>
          <p:nvPr/>
        </p:nvSpPr>
        <p:spPr>
          <a:xfrm>
            <a:off x="4604827" y="1046484"/>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30" name="Google Shape;230;p10" descr="FOODBANK-4col vert.psd"/>
          <p:cNvPicPr preferRelativeResize="0"/>
          <p:nvPr/>
        </p:nvPicPr>
        <p:blipFill rotWithShape="1">
          <a:blip r:embed="rId4">
            <a:alphaModFix/>
          </a:blip>
          <a:srcRect/>
          <a:stretch/>
        </p:blipFill>
        <p:spPr>
          <a:xfrm>
            <a:off x="10047309" y="195047"/>
            <a:ext cx="1721523" cy="973957"/>
          </a:xfrm>
          <a:prstGeom prst="rect">
            <a:avLst/>
          </a:prstGeom>
          <a:noFill/>
          <a:ln>
            <a:noFill/>
          </a:ln>
        </p:spPr>
      </p:pic>
      <p:grpSp>
        <p:nvGrpSpPr>
          <p:cNvPr id="231" name="Google Shape;231;p10"/>
          <p:cNvGrpSpPr/>
          <p:nvPr/>
        </p:nvGrpSpPr>
        <p:grpSpPr>
          <a:xfrm>
            <a:off x="436047" y="1182711"/>
            <a:ext cx="11319906" cy="4393541"/>
            <a:chOff x="436047" y="1182711"/>
            <a:chExt cx="11319906" cy="4393541"/>
          </a:xfrm>
        </p:grpSpPr>
        <p:grpSp>
          <p:nvGrpSpPr>
            <p:cNvPr id="232" name="Google Shape;232;p10"/>
            <p:cNvGrpSpPr/>
            <p:nvPr/>
          </p:nvGrpSpPr>
          <p:grpSpPr>
            <a:xfrm>
              <a:off x="436047" y="1593225"/>
              <a:ext cx="2590364" cy="3881785"/>
              <a:chOff x="436047" y="1593225"/>
              <a:chExt cx="2590364" cy="3881785"/>
            </a:xfrm>
          </p:grpSpPr>
          <p:pic>
            <p:nvPicPr>
              <p:cNvPr id="233" name="Google Shape;233;p10" descr="A close up of a sign&#10;&#10;Description automatically generated"/>
              <p:cNvPicPr preferRelativeResize="0"/>
              <p:nvPr/>
            </p:nvPicPr>
            <p:blipFill rotWithShape="1">
              <a:blip r:embed="rId5">
                <a:alphaModFix/>
              </a:blip>
              <a:srcRect/>
              <a:stretch/>
            </p:blipFill>
            <p:spPr>
              <a:xfrm>
                <a:off x="436047" y="1593225"/>
                <a:ext cx="2590364" cy="2590364"/>
              </a:xfrm>
              <a:prstGeom prst="rect">
                <a:avLst/>
              </a:prstGeom>
              <a:noFill/>
              <a:ln>
                <a:noFill/>
              </a:ln>
            </p:spPr>
          </p:pic>
          <p:sp>
            <p:nvSpPr>
              <p:cNvPr id="234" name="Google Shape;234;p10"/>
              <p:cNvSpPr txBox="1"/>
              <p:nvPr/>
            </p:nvSpPr>
            <p:spPr>
              <a:xfrm>
                <a:off x="588813" y="4151571"/>
                <a:ext cx="22082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262626"/>
                    </a:solidFill>
                    <a:latin typeface="Arial"/>
                    <a:ea typeface="Arial"/>
                    <a:cs typeface="Arial"/>
                    <a:sym typeface="Arial"/>
                  </a:rPr>
                  <a:t>53%</a:t>
                </a:r>
                <a:br>
                  <a:rPr lang="en-US" sz="3200" b="1">
                    <a:solidFill>
                      <a:srgbClr val="262626"/>
                    </a:solidFill>
                    <a:latin typeface="Arial"/>
                    <a:ea typeface="Arial"/>
                    <a:cs typeface="Arial"/>
                    <a:sym typeface="Arial"/>
                  </a:rPr>
                </a:br>
                <a:r>
                  <a:rPr lang="en-US" sz="1600" b="1">
                    <a:solidFill>
                      <a:srgbClr val="262626"/>
                    </a:solidFill>
                    <a:latin typeface="Arial"/>
                    <a:ea typeface="Arial"/>
                    <a:cs typeface="Arial"/>
                    <a:sym typeface="Arial"/>
                  </a:rPr>
                  <a:t>HAD TO CHOOSE BETWEEN FOOD &amp; HOUSING</a:t>
                </a:r>
                <a:endParaRPr/>
              </a:p>
            </p:txBody>
          </p:sp>
        </p:grpSp>
        <p:grpSp>
          <p:nvGrpSpPr>
            <p:cNvPr id="235" name="Google Shape;235;p10"/>
            <p:cNvGrpSpPr/>
            <p:nvPr/>
          </p:nvGrpSpPr>
          <p:grpSpPr>
            <a:xfrm>
              <a:off x="3230410" y="1608900"/>
              <a:ext cx="2374083" cy="3930959"/>
              <a:chOff x="3230410" y="1608900"/>
              <a:chExt cx="2374083" cy="3930959"/>
            </a:xfrm>
          </p:grpSpPr>
          <p:pic>
            <p:nvPicPr>
              <p:cNvPr id="236" name="Google Shape;236;p10" descr="A picture containing drawing&#10;&#10;Description automatically generated"/>
              <p:cNvPicPr preferRelativeResize="0"/>
              <p:nvPr/>
            </p:nvPicPr>
            <p:blipFill rotWithShape="1">
              <a:blip r:embed="rId6">
                <a:alphaModFix/>
              </a:blip>
              <a:srcRect/>
              <a:stretch/>
            </p:blipFill>
            <p:spPr>
              <a:xfrm>
                <a:off x="3230410" y="1608900"/>
                <a:ext cx="2362347" cy="2362347"/>
              </a:xfrm>
              <a:prstGeom prst="rect">
                <a:avLst/>
              </a:prstGeom>
              <a:noFill/>
              <a:ln>
                <a:noFill/>
              </a:ln>
            </p:spPr>
          </p:pic>
          <p:sp>
            <p:nvSpPr>
              <p:cNvPr id="237" name="Google Shape;237;p10"/>
              <p:cNvSpPr txBox="1"/>
              <p:nvPr/>
            </p:nvSpPr>
            <p:spPr>
              <a:xfrm>
                <a:off x="3396229" y="4216420"/>
                <a:ext cx="22082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262626"/>
                    </a:solidFill>
                    <a:latin typeface="Arial"/>
                    <a:ea typeface="Arial"/>
                    <a:cs typeface="Arial"/>
                    <a:sym typeface="Arial"/>
                  </a:rPr>
                  <a:t>60%</a:t>
                </a:r>
                <a:br>
                  <a:rPr lang="en-US" sz="3200" b="1">
                    <a:solidFill>
                      <a:srgbClr val="262626"/>
                    </a:solidFill>
                    <a:latin typeface="Arial"/>
                    <a:ea typeface="Arial"/>
                    <a:cs typeface="Arial"/>
                    <a:sym typeface="Arial"/>
                  </a:rPr>
                </a:br>
                <a:r>
                  <a:rPr lang="en-US" sz="1600" b="1">
                    <a:solidFill>
                      <a:srgbClr val="262626"/>
                    </a:solidFill>
                    <a:latin typeface="Arial"/>
                    <a:ea typeface="Arial"/>
                    <a:cs typeface="Arial"/>
                    <a:sym typeface="Arial"/>
                  </a:rPr>
                  <a:t>HAD TO CHOOSE BETWEEN FOOD &amp; UTILITIES</a:t>
                </a:r>
                <a:endParaRPr/>
              </a:p>
            </p:txBody>
          </p:sp>
        </p:grpSp>
        <p:grpSp>
          <p:nvGrpSpPr>
            <p:cNvPr id="238" name="Google Shape;238;p10"/>
            <p:cNvGrpSpPr/>
            <p:nvPr/>
          </p:nvGrpSpPr>
          <p:grpSpPr>
            <a:xfrm>
              <a:off x="5648518" y="1608900"/>
              <a:ext cx="2362347" cy="3967352"/>
              <a:chOff x="5648518" y="1608900"/>
              <a:chExt cx="2362347" cy="3967352"/>
            </a:xfrm>
          </p:grpSpPr>
          <p:pic>
            <p:nvPicPr>
              <p:cNvPr id="239" name="Google Shape;239;p10" descr="A picture containing object, clock&#10;&#10;Description automatically generated"/>
              <p:cNvPicPr preferRelativeResize="0"/>
              <p:nvPr/>
            </p:nvPicPr>
            <p:blipFill rotWithShape="1">
              <a:blip r:embed="rId7">
                <a:alphaModFix/>
              </a:blip>
              <a:srcRect/>
              <a:stretch/>
            </p:blipFill>
            <p:spPr>
              <a:xfrm>
                <a:off x="5648518" y="1608900"/>
                <a:ext cx="2362347" cy="2362347"/>
              </a:xfrm>
              <a:prstGeom prst="rect">
                <a:avLst/>
              </a:prstGeom>
              <a:noFill/>
              <a:ln>
                <a:noFill/>
              </a:ln>
            </p:spPr>
          </p:pic>
          <p:sp>
            <p:nvSpPr>
              <p:cNvPr id="240" name="Google Shape;240;p10"/>
              <p:cNvSpPr txBox="1"/>
              <p:nvPr/>
            </p:nvSpPr>
            <p:spPr>
              <a:xfrm>
                <a:off x="5757605" y="4252813"/>
                <a:ext cx="22082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262626"/>
                    </a:solidFill>
                    <a:latin typeface="Arial"/>
                    <a:ea typeface="Arial"/>
                    <a:cs typeface="Arial"/>
                    <a:sym typeface="Arial"/>
                  </a:rPr>
                  <a:t>55%</a:t>
                </a:r>
                <a:br>
                  <a:rPr lang="en-US" sz="3200" b="1">
                    <a:solidFill>
                      <a:srgbClr val="262626"/>
                    </a:solidFill>
                    <a:latin typeface="Arial"/>
                    <a:ea typeface="Arial"/>
                    <a:cs typeface="Arial"/>
                    <a:sym typeface="Arial"/>
                  </a:rPr>
                </a:br>
                <a:r>
                  <a:rPr lang="en-US" sz="1600" b="1">
                    <a:solidFill>
                      <a:srgbClr val="262626"/>
                    </a:solidFill>
                    <a:latin typeface="Arial"/>
                    <a:ea typeface="Arial"/>
                    <a:cs typeface="Arial"/>
                    <a:sym typeface="Arial"/>
                  </a:rPr>
                  <a:t>HAD TO CHOOSE BETWEEN FOOD &amp; MEDICAL CARE</a:t>
                </a:r>
                <a:endParaRPr/>
              </a:p>
            </p:txBody>
          </p:sp>
        </p:grpSp>
        <p:grpSp>
          <p:nvGrpSpPr>
            <p:cNvPr id="241" name="Google Shape;241;p10"/>
            <p:cNvGrpSpPr/>
            <p:nvPr/>
          </p:nvGrpSpPr>
          <p:grpSpPr>
            <a:xfrm>
              <a:off x="8553285" y="1182711"/>
              <a:ext cx="3202668" cy="4357148"/>
              <a:chOff x="8553285" y="1182711"/>
              <a:chExt cx="3202668" cy="4357148"/>
            </a:xfrm>
          </p:grpSpPr>
          <p:pic>
            <p:nvPicPr>
              <p:cNvPr id="242" name="Google Shape;242;p10" descr="A close up of a sign&#10;&#10;Description automatically generated"/>
              <p:cNvPicPr preferRelativeResize="0"/>
              <p:nvPr/>
            </p:nvPicPr>
            <p:blipFill rotWithShape="1">
              <a:blip r:embed="rId8">
                <a:alphaModFix/>
              </a:blip>
              <a:srcRect/>
              <a:stretch/>
            </p:blipFill>
            <p:spPr>
              <a:xfrm>
                <a:off x="8553285" y="1182711"/>
                <a:ext cx="3202668" cy="3202668"/>
              </a:xfrm>
              <a:prstGeom prst="rect">
                <a:avLst/>
              </a:prstGeom>
              <a:noFill/>
              <a:ln>
                <a:noFill/>
              </a:ln>
            </p:spPr>
          </p:pic>
          <p:sp>
            <p:nvSpPr>
              <p:cNvPr id="243" name="Google Shape;243;p10"/>
              <p:cNvSpPr txBox="1"/>
              <p:nvPr/>
            </p:nvSpPr>
            <p:spPr>
              <a:xfrm>
                <a:off x="9050487" y="4216420"/>
                <a:ext cx="2208264"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262626"/>
                    </a:solidFill>
                    <a:latin typeface="Arial"/>
                    <a:ea typeface="Arial"/>
                    <a:cs typeface="Arial"/>
                    <a:sym typeface="Arial"/>
                  </a:rPr>
                  <a:t>55%</a:t>
                </a:r>
                <a:br>
                  <a:rPr lang="en-US" sz="3200" b="1">
                    <a:solidFill>
                      <a:srgbClr val="262626"/>
                    </a:solidFill>
                    <a:latin typeface="Arial"/>
                    <a:ea typeface="Arial"/>
                    <a:cs typeface="Arial"/>
                    <a:sym typeface="Arial"/>
                  </a:rPr>
                </a:br>
                <a:r>
                  <a:rPr lang="en-US" sz="1600" b="1">
                    <a:solidFill>
                      <a:srgbClr val="262626"/>
                    </a:solidFill>
                    <a:latin typeface="Arial"/>
                    <a:ea typeface="Arial"/>
                    <a:cs typeface="Arial"/>
                    <a:sym typeface="Arial"/>
                  </a:rPr>
                  <a:t>HAD TO CHOOSE BETWEEN FOOD &amp; TRANSPORTATION</a:t>
                </a:r>
                <a:endParaRPr/>
              </a:p>
            </p:txBody>
          </p:sp>
        </p:grpSp>
      </p:grpSp>
    </p:spTree>
    <p:extLst>
      <p:ext uri="{BB962C8B-B14F-4D97-AF65-F5344CB8AC3E}">
        <p14:creationId xmlns:p14="http://schemas.microsoft.com/office/powerpoint/2010/main" val="383628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75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12"/>
          <p:cNvPicPr preferRelativeResize="0"/>
          <p:nvPr/>
        </p:nvPicPr>
        <p:blipFill rotWithShape="1">
          <a:blip r:embed="rId3">
            <a:alphaModFix/>
          </a:blip>
          <a:srcRect l="27258" b="30269"/>
          <a:stretch/>
        </p:blipFill>
        <p:spPr>
          <a:xfrm>
            <a:off x="0" y="4609234"/>
            <a:ext cx="1840701" cy="2257473"/>
          </a:xfrm>
          <a:prstGeom prst="rect">
            <a:avLst/>
          </a:prstGeom>
          <a:noFill/>
          <a:ln>
            <a:noFill/>
          </a:ln>
        </p:spPr>
      </p:pic>
      <p:sp>
        <p:nvSpPr>
          <p:cNvPr id="250" name="Google Shape;250;p1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a:solidFill>
                  <a:srgbClr val="7F7F7F"/>
                </a:solidFill>
                <a:latin typeface="Arial"/>
                <a:ea typeface="Arial"/>
                <a:cs typeface="Arial"/>
                <a:sym typeface="Arial"/>
              </a:rPr>
              <a:t>This is Where the Food Bank Comes in…</a:t>
            </a:r>
            <a:endParaRPr/>
          </a:p>
        </p:txBody>
      </p:sp>
      <p:cxnSp>
        <p:nvCxnSpPr>
          <p:cNvPr id="251" name="Google Shape;251;p12"/>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sp>
        <p:nvSpPr>
          <p:cNvPr id="252" name="Google Shape;252;p12"/>
          <p:cNvSpPr txBox="1"/>
          <p:nvPr/>
        </p:nvSpPr>
        <p:spPr>
          <a:xfrm>
            <a:off x="4604827" y="1046484"/>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3" name="Google Shape;253;p12" descr="FOODBANK-4col vert.psd"/>
          <p:cNvPicPr preferRelativeResize="0"/>
          <p:nvPr/>
        </p:nvPicPr>
        <p:blipFill rotWithShape="1">
          <a:blip r:embed="rId4">
            <a:alphaModFix/>
          </a:blip>
          <a:srcRect/>
          <a:stretch/>
        </p:blipFill>
        <p:spPr>
          <a:xfrm>
            <a:off x="10047309" y="195047"/>
            <a:ext cx="1721523" cy="973957"/>
          </a:xfrm>
          <a:prstGeom prst="rect">
            <a:avLst/>
          </a:prstGeom>
          <a:noFill/>
          <a:ln>
            <a:noFill/>
          </a:ln>
        </p:spPr>
      </p:pic>
      <p:pic>
        <p:nvPicPr>
          <p:cNvPr id="254" name="Google Shape;254;p12" descr="A view of a city&#10;&#10;Description automatically generated"/>
          <p:cNvPicPr preferRelativeResize="0"/>
          <p:nvPr/>
        </p:nvPicPr>
        <p:blipFill rotWithShape="1">
          <a:blip r:embed="rId5">
            <a:alphaModFix/>
          </a:blip>
          <a:srcRect l="6837"/>
          <a:stretch/>
        </p:blipFill>
        <p:spPr>
          <a:xfrm>
            <a:off x="1840701" y="1528560"/>
            <a:ext cx="9086660" cy="4610100"/>
          </a:xfrm>
          <a:prstGeom prst="rect">
            <a:avLst/>
          </a:prstGeom>
          <a:noFill/>
          <a:ln>
            <a:noFill/>
          </a:ln>
        </p:spPr>
      </p:pic>
    </p:spTree>
    <p:extLst>
      <p:ext uri="{BB962C8B-B14F-4D97-AF65-F5344CB8AC3E}">
        <p14:creationId xmlns:p14="http://schemas.microsoft.com/office/powerpoint/2010/main" val="11779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1" name="Google Shape;261;p13"/>
          <p:cNvSpPr txBox="1"/>
          <p:nvPr/>
        </p:nvSpPr>
        <p:spPr>
          <a:xfrm>
            <a:off x="9028807" y="2151768"/>
            <a:ext cx="2882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262626"/>
                </a:solidFill>
                <a:latin typeface="Arial Narrow"/>
                <a:ea typeface="Arial Narrow"/>
                <a:cs typeface="Arial Narrow"/>
                <a:sym typeface="Arial Narrow"/>
              </a:rPr>
              <a:t>Food Bank is the Wholesaler</a:t>
            </a:r>
            <a:endParaRPr/>
          </a:p>
        </p:txBody>
      </p:sp>
      <p:sp>
        <p:nvSpPr>
          <p:cNvPr id="264" name="Google Shape;264;p13"/>
          <p:cNvSpPr txBox="1"/>
          <p:nvPr/>
        </p:nvSpPr>
        <p:spPr>
          <a:xfrm>
            <a:off x="9028807" y="5083821"/>
            <a:ext cx="274002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chemeClr val="dk1"/>
                </a:solidFill>
                <a:latin typeface="Arial Narrow"/>
                <a:ea typeface="Arial Narrow"/>
                <a:cs typeface="Arial Narrow"/>
                <a:sym typeface="Arial Narrow"/>
              </a:rPr>
              <a:t>Food Pantries are the Retailers</a:t>
            </a:r>
            <a:endParaRPr/>
          </a:p>
        </p:txBody>
      </p:sp>
      <p:pic>
        <p:nvPicPr>
          <p:cNvPr id="265" name="Google Shape;265;p13"/>
          <p:cNvPicPr preferRelativeResize="0"/>
          <p:nvPr/>
        </p:nvPicPr>
        <p:blipFill rotWithShape="1">
          <a:blip r:embed="rId3">
            <a:alphaModFix/>
          </a:blip>
          <a:srcRect l="27258" b="30269"/>
          <a:stretch/>
        </p:blipFill>
        <p:spPr>
          <a:xfrm>
            <a:off x="0" y="4609234"/>
            <a:ext cx="1840701" cy="2257473"/>
          </a:xfrm>
          <a:prstGeom prst="rect">
            <a:avLst/>
          </a:prstGeom>
          <a:noFill/>
          <a:ln>
            <a:noFill/>
          </a:ln>
        </p:spPr>
      </p:pic>
      <p:sp>
        <p:nvSpPr>
          <p:cNvPr id="266" name="Google Shape;26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7F7F7F"/>
              </a:buClr>
              <a:buSzPts val="3200"/>
              <a:buFont typeface="Arial"/>
              <a:buNone/>
            </a:pPr>
            <a:r>
              <a:rPr lang="en-US" sz="3200">
                <a:solidFill>
                  <a:srgbClr val="7F7F7F"/>
                </a:solidFill>
                <a:latin typeface="Arial"/>
                <a:ea typeface="Arial"/>
                <a:cs typeface="Arial"/>
                <a:sym typeface="Arial"/>
              </a:rPr>
              <a:t>Food Banks are Different from Food Pantries</a:t>
            </a:r>
            <a:endParaRPr/>
          </a:p>
        </p:txBody>
      </p:sp>
      <p:cxnSp>
        <p:nvCxnSpPr>
          <p:cNvPr id="267" name="Google Shape;267;p13"/>
          <p:cNvCxnSpPr/>
          <p:nvPr/>
        </p:nvCxnSpPr>
        <p:spPr>
          <a:xfrm>
            <a:off x="683581" y="1281748"/>
            <a:ext cx="10804124" cy="0"/>
          </a:xfrm>
          <a:prstGeom prst="straightConnector1">
            <a:avLst/>
          </a:prstGeom>
          <a:noFill/>
          <a:ln w="25400" cap="flat" cmpd="sng">
            <a:solidFill>
              <a:srgbClr val="7F7F7F">
                <a:alpha val="49803"/>
              </a:srgbClr>
            </a:solidFill>
            <a:prstDash val="solid"/>
            <a:round/>
            <a:headEnd type="none" w="sm" len="sm"/>
            <a:tailEnd type="none" w="sm" len="sm"/>
          </a:ln>
        </p:spPr>
      </p:cxnSp>
      <p:pic>
        <p:nvPicPr>
          <p:cNvPr id="268" name="Google Shape;268;p13" descr="FOODBANK-4col vert.psd"/>
          <p:cNvPicPr preferRelativeResize="0"/>
          <p:nvPr/>
        </p:nvPicPr>
        <p:blipFill rotWithShape="1">
          <a:blip r:embed="rId4">
            <a:alphaModFix/>
          </a:blip>
          <a:srcRect/>
          <a:stretch/>
        </p:blipFill>
        <p:spPr>
          <a:xfrm>
            <a:off x="10047309" y="195047"/>
            <a:ext cx="1721523" cy="973957"/>
          </a:xfrm>
          <a:prstGeom prst="rect">
            <a:avLst/>
          </a:prstGeom>
          <a:noFill/>
          <a:ln>
            <a:noFill/>
          </a:ln>
        </p:spPr>
      </p:pic>
      <p:pic>
        <p:nvPicPr>
          <p:cNvPr id="2" name="Picture 2" descr="A picture containing text, floor, indoor, ceiling&#10;&#10;Description automatically generated">
            <a:extLst>
              <a:ext uri="{FF2B5EF4-FFF2-40B4-BE49-F238E27FC236}">
                <a16:creationId xmlns:a16="http://schemas.microsoft.com/office/drawing/2014/main" id="{0821278F-6733-BD75-C00E-91F35A5BE9FC}"/>
              </a:ext>
            </a:extLst>
          </p:cNvPr>
          <p:cNvPicPr>
            <a:picLocks noChangeAspect="1"/>
          </p:cNvPicPr>
          <p:nvPr/>
        </p:nvPicPr>
        <p:blipFill>
          <a:blip r:embed="rId5"/>
          <a:stretch>
            <a:fillRect/>
          </a:stretch>
        </p:blipFill>
        <p:spPr>
          <a:xfrm>
            <a:off x="1992923" y="4463561"/>
            <a:ext cx="2942492" cy="2256692"/>
          </a:xfrm>
          <a:prstGeom prst="rect">
            <a:avLst/>
          </a:prstGeom>
        </p:spPr>
      </p:pic>
      <p:pic>
        <p:nvPicPr>
          <p:cNvPr id="3" name="Picture 3" descr="A picture containing text, indoor, ceiling, warehouse&#10;&#10;Description automatically generated">
            <a:extLst>
              <a:ext uri="{FF2B5EF4-FFF2-40B4-BE49-F238E27FC236}">
                <a16:creationId xmlns:a16="http://schemas.microsoft.com/office/drawing/2014/main" id="{2AAF49D6-5976-6185-E600-B94ACE40E768}"/>
              </a:ext>
            </a:extLst>
          </p:cNvPr>
          <p:cNvPicPr>
            <a:picLocks noChangeAspect="1"/>
          </p:cNvPicPr>
          <p:nvPr/>
        </p:nvPicPr>
        <p:blipFill>
          <a:blip r:embed="rId6"/>
          <a:stretch>
            <a:fillRect/>
          </a:stretch>
        </p:blipFill>
        <p:spPr>
          <a:xfrm>
            <a:off x="680885" y="1417812"/>
            <a:ext cx="7130843" cy="2879375"/>
          </a:xfrm>
          <a:prstGeom prst="rect">
            <a:avLst/>
          </a:prstGeom>
        </p:spPr>
      </p:pic>
    </p:spTree>
    <p:extLst>
      <p:ext uri="{BB962C8B-B14F-4D97-AF65-F5344CB8AC3E}">
        <p14:creationId xmlns:p14="http://schemas.microsoft.com/office/powerpoint/2010/main" val="33064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1000"/>
                                        <p:tgtEl>
                                          <p:spTgt spid="2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Effect transition="in" filter="fade">
                                      <p:cBhvr>
                                        <p:cTn id="12"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680A-40ED-2618-0F7E-FA0C4FAF5192}"/>
              </a:ext>
            </a:extLst>
          </p:cNvPr>
          <p:cNvSpPr>
            <a:spLocks noGrp="1"/>
          </p:cNvSpPr>
          <p:nvPr>
            <p:ph type="ctrTitle"/>
          </p:nvPr>
        </p:nvSpPr>
        <p:spPr>
          <a:xfrm>
            <a:off x="6285420" y="2076399"/>
            <a:ext cx="4910757" cy="4294597"/>
          </a:xfrm>
        </p:spPr>
        <p:txBody>
          <a:bodyPr>
            <a:noAutofit/>
          </a:bodyPr>
          <a:lstStyle/>
          <a:p>
            <a:pPr algn="ctr">
              <a:lnSpc>
                <a:spcPct val="90000"/>
              </a:lnSpc>
            </a:pPr>
            <a:br>
              <a:rPr lang="en-US" sz="3600"/>
            </a:br>
            <a:br>
              <a:rPr lang="en-US" sz="3600"/>
            </a:br>
            <a:br>
              <a:rPr lang="en-US" sz="3600"/>
            </a:br>
            <a:br>
              <a:rPr lang="en-US" sz="3600"/>
            </a:br>
            <a:br>
              <a:rPr lang="en-US" sz="3600"/>
            </a:br>
            <a:r>
              <a:rPr lang="en-US" sz="3600"/>
              <a:t>Working in </a:t>
            </a:r>
            <a:r>
              <a:rPr lang="en-US" sz="3600" u="sng"/>
              <a:t>Partnership</a:t>
            </a:r>
            <a:r>
              <a:rPr lang="en-US" sz="3600"/>
              <a:t> to Meet the Need</a:t>
            </a:r>
            <a:br>
              <a:rPr lang="en-US" sz="3600"/>
            </a:br>
            <a:r>
              <a:rPr lang="en-US" sz="2400"/>
              <a:t>CHOW – a redistribution organization of the Food Bank – and FBST work in partnership to leverage national, regional, and local resources to end hunger in Broome County. CHOW operates its facility in concert with the Food Bank, receiving food from FBST and relying on food and monetary donations from local residents, organizations and companies to fulfill our collective mission of ending hunger for all.</a:t>
            </a:r>
          </a:p>
        </p:txBody>
      </p:sp>
      <p:pic>
        <p:nvPicPr>
          <p:cNvPr id="4" name="Picture 3" descr="Logo, company name&#10;&#10;Description automatically generated">
            <a:extLst>
              <a:ext uri="{FF2B5EF4-FFF2-40B4-BE49-F238E27FC236}">
                <a16:creationId xmlns:a16="http://schemas.microsoft.com/office/drawing/2014/main" id="{A5C55F0C-D2EA-3DE6-0C19-DFA465B24275}"/>
              </a:ext>
            </a:extLst>
          </p:cNvPr>
          <p:cNvPicPr>
            <a:picLocks noChangeAspect="1"/>
          </p:cNvPicPr>
          <p:nvPr/>
        </p:nvPicPr>
        <p:blipFill>
          <a:blip r:embed="rId2"/>
          <a:stretch>
            <a:fillRect/>
          </a:stretch>
        </p:blipFill>
        <p:spPr>
          <a:xfrm>
            <a:off x="1590480" y="714592"/>
            <a:ext cx="2631961" cy="2631961"/>
          </a:xfrm>
          <a:prstGeom prst="rect">
            <a:avLst/>
          </a:prstGeom>
        </p:spPr>
      </p:pic>
      <p:pic>
        <p:nvPicPr>
          <p:cNvPr id="7" name="Picture 6">
            <a:extLst>
              <a:ext uri="{FF2B5EF4-FFF2-40B4-BE49-F238E27FC236}">
                <a16:creationId xmlns:a16="http://schemas.microsoft.com/office/drawing/2014/main" id="{BE0A0130-D9C9-6330-A742-63F195B12B2E}"/>
              </a:ext>
            </a:extLst>
          </p:cNvPr>
          <p:cNvPicPr>
            <a:picLocks noChangeAspect="1"/>
          </p:cNvPicPr>
          <p:nvPr/>
        </p:nvPicPr>
        <p:blipFill>
          <a:blip r:embed="rId3"/>
          <a:stretch>
            <a:fillRect/>
          </a:stretch>
        </p:blipFill>
        <p:spPr>
          <a:xfrm>
            <a:off x="683587" y="3511441"/>
            <a:ext cx="4445750" cy="1355411"/>
          </a:xfrm>
          <a:prstGeom prst="rect">
            <a:avLst/>
          </a:prstGeom>
        </p:spPr>
      </p:pic>
    </p:spTree>
    <p:extLst>
      <p:ext uri="{BB962C8B-B14F-4D97-AF65-F5344CB8AC3E}">
        <p14:creationId xmlns:p14="http://schemas.microsoft.com/office/powerpoint/2010/main" val="115339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62</TotalTime>
  <Words>1618</Words>
  <Application>Microsoft Office PowerPoint</Application>
  <PresentationFormat>Widescreen</PresentationFormat>
  <Paragraphs>115</Paragraphs>
  <Slides>17</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Arial Narrow</vt:lpstr>
      <vt:lpstr>Calibri</vt:lpstr>
      <vt:lpstr>Calibri Light</vt:lpstr>
      <vt:lpstr>Grandview</vt:lpstr>
      <vt:lpstr>Noto Sans Symbols</vt:lpstr>
      <vt:lpstr>Wingdings</vt:lpstr>
      <vt:lpstr>Office Theme</vt:lpstr>
      <vt:lpstr>PowerPoint Presentation</vt:lpstr>
      <vt:lpstr>What is a Food Bank?</vt:lpstr>
      <vt:lpstr>Our Mission &amp; Vision</vt:lpstr>
      <vt:lpstr>Food Banks in New York State</vt:lpstr>
      <vt:lpstr>PowerPoint Presentation</vt:lpstr>
      <vt:lpstr>Forced to Make Difficult Choices</vt:lpstr>
      <vt:lpstr>This is Where the Food Bank Comes in…</vt:lpstr>
      <vt:lpstr>Food Banks are Different from Food Pantries</vt:lpstr>
      <vt:lpstr>     Working in Partnership to Meet the Need CHOW – a redistribution organization of the Food Bank – and FBST work in partnership to leverage national, regional, and local resources to end hunger in Broome County. CHOW operates its facility in concert with the Food Bank, receiving food from FBST and relying on food and monetary donations from local residents, organizations and companies to fulfill our collective mission of ending hunger for all.</vt:lpstr>
      <vt:lpstr>PowerPoint Presentation</vt:lpstr>
      <vt:lpstr>    OUR VISION:  We envision an equitable food system that provides healthy, affordable, and accessible food sources for all community members of Broome County. www.broomecountyfoodcouncil.org      </vt:lpstr>
      <vt:lpstr>    </vt:lpstr>
      <vt:lpstr>Advocacy And Public Policy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Krause</dc:creator>
  <cp:lastModifiedBy>Theresa Krause</cp:lastModifiedBy>
  <cp:revision>1</cp:revision>
  <dcterms:created xsi:type="dcterms:W3CDTF">2023-11-15T17:45:10Z</dcterms:created>
  <dcterms:modified xsi:type="dcterms:W3CDTF">2023-11-15T18:51:23Z</dcterms:modified>
</cp:coreProperties>
</file>