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
  </p:notesMasterIdLst>
  <p:sldIdLst>
    <p:sldId id="256" r:id="rId5"/>
    <p:sldId id="259" r:id="rId6"/>
    <p:sldId id="257" r:id="rId7"/>
    <p:sldId id="263" r:id="rId8"/>
    <p:sldId id="258" r:id="rId9"/>
    <p:sldId id="261" r:id="rId10"/>
    <p:sldId id="262"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p:cViewPr varScale="1">
        <p:scale>
          <a:sx n="82" d="100"/>
          <a:sy n="82" d="100"/>
        </p:scale>
        <p:origin x="8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0E791-DB4B-4765-A353-125BFBC287F0}" type="datetimeFigureOut">
              <a:rPr lang="en-US" smtClean="0"/>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6E55D-A5E5-4FDA-AA9B-19D7F267B20D}" type="slidenum">
              <a:rPr lang="en-US" smtClean="0"/>
              <a:t>‹#›</a:t>
            </a:fld>
            <a:endParaRPr lang="en-US"/>
          </a:p>
        </p:txBody>
      </p:sp>
    </p:spTree>
    <p:extLst>
      <p:ext uri="{BB962C8B-B14F-4D97-AF65-F5344CB8AC3E}">
        <p14:creationId xmlns:p14="http://schemas.microsoft.com/office/powerpoint/2010/main" val="246969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NYS is ranked in the top 10 of the most restricted states for COVID-19 throughout this pandemic</a:t>
            </a:r>
          </a:p>
        </p:txBody>
      </p:sp>
      <p:sp>
        <p:nvSpPr>
          <p:cNvPr id="4" name="Slide Number Placeholder 3"/>
          <p:cNvSpPr>
            <a:spLocks noGrp="1"/>
          </p:cNvSpPr>
          <p:nvPr>
            <p:ph type="sldNum" sz="quarter" idx="5"/>
          </p:nvPr>
        </p:nvSpPr>
        <p:spPr/>
        <p:txBody>
          <a:bodyPr/>
          <a:lstStyle/>
          <a:p>
            <a:fld id="{5D16E55D-A5E5-4FDA-AA9B-19D7F267B20D}" type="slidenum">
              <a:rPr lang="en-US" smtClean="0"/>
              <a:t>3</a:t>
            </a:fld>
            <a:endParaRPr lang="en-US"/>
          </a:p>
        </p:txBody>
      </p:sp>
    </p:spTree>
    <p:extLst>
      <p:ext uri="{BB962C8B-B14F-4D97-AF65-F5344CB8AC3E}">
        <p14:creationId xmlns:p14="http://schemas.microsoft.com/office/powerpoint/2010/main" val="275652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NYS change is -75% State wide when comparing January 2020 to January 2021. SYR and UA/Frontier – talked to them in February about schedule in April.</a:t>
            </a:r>
          </a:p>
        </p:txBody>
      </p:sp>
      <p:sp>
        <p:nvSpPr>
          <p:cNvPr id="4" name="Slide Number Placeholder 3"/>
          <p:cNvSpPr>
            <a:spLocks noGrp="1"/>
          </p:cNvSpPr>
          <p:nvPr>
            <p:ph type="sldNum" sz="quarter" idx="5"/>
          </p:nvPr>
        </p:nvSpPr>
        <p:spPr/>
        <p:txBody>
          <a:bodyPr/>
          <a:lstStyle/>
          <a:p>
            <a:fld id="{5D16E55D-A5E5-4FDA-AA9B-19D7F267B20D}" type="slidenum">
              <a:rPr lang="en-US" smtClean="0"/>
              <a:t>4</a:t>
            </a:fld>
            <a:endParaRPr lang="en-US"/>
          </a:p>
        </p:txBody>
      </p:sp>
    </p:spTree>
    <p:extLst>
      <p:ext uri="{BB962C8B-B14F-4D97-AF65-F5344CB8AC3E}">
        <p14:creationId xmlns:p14="http://schemas.microsoft.com/office/powerpoint/2010/main" val="337469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SCASD Timeline ; Marketing to airlines, our community/businesses, and to the State;  Goals and expectations that are reasonable given the climate and how aviation works for small markets</a:t>
            </a:r>
          </a:p>
        </p:txBody>
      </p:sp>
      <p:sp>
        <p:nvSpPr>
          <p:cNvPr id="4" name="Slide Number Placeholder 3"/>
          <p:cNvSpPr>
            <a:spLocks noGrp="1"/>
          </p:cNvSpPr>
          <p:nvPr>
            <p:ph type="sldNum" sz="quarter" idx="5"/>
          </p:nvPr>
        </p:nvSpPr>
        <p:spPr/>
        <p:txBody>
          <a:bodyPr/>
          <a:lstStyle/>
          <a:p>
            <a:fld id="{5D16E55D-A5E5-4FDA-AA9B-19D7F267B20D}" type="slidenum">
              <a:rPr lang="en-US" smtClean="0"/>
              <a:t>5</a:t>
            </a:fld>
            <a:endParaRPr lang="en-US"/>
          </a:p>
        </p:txBody>
      </p:sp>
    </p:spTree>
    <p:extLst>
      <p:ext uri="{BB962C8B-B14F-4D97-AF65-F5344CB8AC3E}">
        <p14:creationId xmlns:p14="http://schemas.microsoft.com/office/powerpoint/2010/main" val="300159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years from now to down the road. Begin working to diversify, set the wheels in motion for future building projects, lay the foundation that will make companies and airlines want to come to BGM</a:t>
            </a:r>
          </a:p>
        </p:txBody>
      </p:sp>
      <p:sp>
        <p:nvSpPr>
          <p:cNvPr id="4" name="Slide Number Placeholder 3"/>
          <p:cNvSpPr>
            <a:spLocks noGrp="1"/>
          </p:cNvSpPr>
          <p:nvPr>
            <p:ph type="sldNum" sz="quarter" idx="5"/>
          </p:nvPr>
        </p:nvSpPr>
        <p:spPr/>
        <p:txBody>
          <a:bodyPr/>
          <a:lstStyle/>
          <a:p>
            <a:fld id="{5D16E55D-A5E5-4FDA-AA9B-19D7F267B20D}" type="slidenum">
              <a:rPr lang="en-US" smtClean="0"/>
              <a:t>6</a:t>
            </a:fld>
            <a:endParaRPr lang="en-US"/>
          </a:p>
        </p:txBody>
      </p:sp>
    </p:spTree>
    <p:extLst>
      <p:ext uri="{BB962C8B-B14F-4D97-AF65-F5344CB8AC3E}">
        <p14:creationId xmlns:p14="http://schemas.microsoft.com/office/powerpoint/2010/main" val="118732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with the Agency cannot be understated. They have been great in brainstorming, linking up with solid connections and potential partners</a:t>
            </a:r>
          </a:p>
        </p:txBody>
      </p:sp>
      <p:sp>
        <p:nvSpPr>
          <p:cNvPr id="4" name="Slide Number Placeholder 3"/>
          <p:cNvSpPr>
            <a:spLocks noGrp="1"/>
          </p:cNvSpPr>
          <p:nvPr>
            <p:ph type="sldNum" sz="quarter" idx="5"/>
          </p:nvPr>
        </p:nvSpPr>
        <p:spPr/>
        <p:txBody>
          <a:bodyPr/>
          <a:lstStyle/>
          <a:p>
            <a:fld id="{5D16E55D-A5E5-4FDA-AA9B-19D7F267B20D}" type="slidenum">
              <a:rPr lang="en-US" smtClean="0"/>
              <a:t>7</a:t>
            </a:fld>
            <a:endParaRPr lang="en-US"/>
          </a:p>
        </p:txBody>
      </p:sp>
    </p:spTree>
    <p:extLst>
      <p:ext uri="{BB962C8B-B14F-4D97-AF65-F5344CB8AC3E}">
        <p14:creationId xmlns:p14="http://schemas.microsoft.com/office/powerpoint/2010/main" val="387293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4/8/2021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4/8/2021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DE75-50F2-4A84-8753-E4200D75713D}"/>
              </a:ext>
            </a:extLst>
          </p:cNvPr>
          <p:cNvSpPr>
            <a:spLocks noGrp="1"/>
          </p:cNvSpPr>
          <p:nvPr>
            <p:ph type="ctrTitle"/>
          </p:nvPr>
        </p:nvSpPr>
        <p:spPr/>
        <p:txBody>
          <a:bodyPr>
            <a:normAutofit fontScale="90000"/>
          </a:bodyPr>
          <a:lstStyle/>
          <a:p>
            <a:r>
              <a:rPr lang="en-US" dirty="0"/>
              <a:t>Greater Binghamton Airport</a:t>
            </a:r>
          </a:p>
        </p:txBody>
      </p:sp>
      <p:sp>
        <p:nvSpPr>
          <p:cNvPr id="3" name="Subtitle 2">
            <a:extLst>
              <a:ext uri="{FF2B5EF4-FFF2-40B4-BE49-F238E27FC236}">
                <a16:creationId xmlns:a16="http://schemas.microsoft.com/office/drawing/2014/main" id="{5D095C55-F5CC-462F-9260-A530EFC1B359}"/>
              </a:ext>
            </a:extLst>
          </p:cNvPr>
          <p:cNvSpPr>
            <a:spLocks noGrp="1"/>
          </p:cNvSpPr>
          <p:nvPr>
            <p:ph type="subTitle" idx="1"/>
          </p:nvPr>
        </p:nvSpPr>
        <p:spPr/>
        <p:txBody>
          <a:bodyPr/>
          <a:lstStyle/>
          <a:p>
            <a:r>
              <a:rPr lang="en-US" dirty="0"/>
              <a:t>Legislative update 4/8/2021</a:t>
            </a:r>
          </a:p>
          <a:p>
            <a:r>
              <a:rPr lang="en-US" dirty="0"/>
              <a:t>Presented by Mark Heefner, Commissioner of Aviation</a:t>
            </a:r>
          </a:p>
        </p:txBody>
      </p:sp>
    </p:spTree>
    <p:extLst>
      <p:ext uri="{BB962C8B-B14F-4D97-AF65-F5344CB8AC3E}">
        <p14:creationId xmlns:p14="http://schemas.microsoft.com/office/powerpoint/2010/main" val="362979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72FC-87A4-4A1A-B1A6-49CE0A8E5FD7}"/>
              </a:ext>
            </a:extLst>
          </p:cNvPr>
          <p:cNvSpPr>
            <a:spLocks noGrp="1"/>
          </p:cNvSpPr>
          <p:nvPr>
            <p:ph type="title"/>
          </p:nvPr>
        </p:nvSpPr>
        <p:spPr/>
        <p:txBody>
          <a:bodyPr/>
          <a:lstStyle/>
          <a:p>
            <a:r>
              <a:rPr lang="en-US" dirty="0"/>
              <a:t>Legislative Presentation</a:t>
            </a:r>
          </a:p>
        </p:txBody>
      </p:sp>
      <p:sp>
        <p:nvSpPr>
          <p:cNvPr id="3" name="Content Placeholder 2">
            <a:extLst>
              <a:ext uri="{FF2B5EF4-FFF2-40B4-BE49-F238E27FC236}">
                <a16:creationId xmlns:a16="http://schemas.microsoft.com/office/drawing/2014/main" id="{81CBAB99-FC4C-401D-9B65-AC1E8C0E42FA}"/>
              </a:ext>
            </a:extLst>
          </p:cNvPr>
          <p:cNvSpPr>
            <a:spLocks noGrp="1"/>
          </p:cNvSpPr>
          <p:nvPr>
            <p:ph idx="1"/>
          </p:nvPr>
        </p:nvSpPr>
        <p:spPr/>
        <p:txBody>
          <a:bodyPr/>
          <a:lstStyle/>
          <a:p>
            <a:r>
              <a:rPr lang="en-US" dirty="0"/>
              <a:t>Air Service</a:t>
            </a:r>
          </a:p>
          <a:p>
            <a:r>
              <a:rPr lang="en-US" dirty="0"/>
              <a:t>Current Projects</a:t>
            </a:r>
          </a:p>
          <a:p>
            <a:r>
              <a:rPr lang="en-US" dirty="0"/>
              <a:t>Short-term plans</a:t>
            </a:r>
          </a:p>
          <a:p>
            <a:r>
              <a:rPr lang="en-US" dirty="0"/>
              <a:t>Collaborations</a:t>
            </a:r>
          </a:p>
          <a:p>
            <a:r>
              <a:rPr lang="en-US" dirty="0"/>
              <a:t>Community Impacts</a:t>
            </a:r>
          </a:p>
        </p:txBody>
      </p:sp>
    </p:spTree>
    <p:extLst>
      <p:ext uri="{BB962C8B-B14F-4D97-AF65-F5344CB8AC3E}">
        <p14:creationId xmlns:p14="http://schemas.microsoft.com/office/powerpoint/2010/main" val="426918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102D-A7C8-4470-885F-D19C12E82200}"/>
              </a:ext>
            </a:extLst>
          </p:cNvPr>
          <p:cNvSpPr>
            <a:spLocks noGrp="1"/>
          </p:cNvSpPr>
          <p:nvPr>
            <p:ph type="title"/>
          </p:nvPr>
        </p:nvSpPr>
        <p:spPr/>
        <p:txBody>
          <a:bodyPr/>
          <a:lstStyle/>
          <a:p>
            <a:r>
              <a:rPr lang="en-US" dirty="0"/>
              <a:t>Air Service</a:t>
            </a:r>
          </a:p>
        </p:txBody>
      </p:sp>
      <p:sp>
        <p:nvSpPr>
          <p:cNvPr id="3" name="Content Placeholder 2">
            <a:extLst>
              <a:ext uri="{FF2B5EF4-FFF2-40B4-BE49-F238E27FC236}">
                <a16:creationId xmlns:a16="http://schemas.microsoft.com/office/drawing/2014/main" id="{94C0DA3D-1811-4A62-86ED-75C623D872CC}"/>
              </a:ext>
            </a:extLst>
          </p:cNvPr>
          <p:cNvSpPr>
            <a:spLocks noGrp="1"/>
          </p:cNvSpPr>
          <p:nvPr>
            <p:ph sz="half" idx="1"/>
          </p:nvPr>
        </p:nvSpPr>
        <p:spPr>
          <a:xfrm>
            <a:off x="1447331" y="2010878"/>
            <a:ext cx="3303377" cy="3448595"/>
          </a:xfrm>
        </p:spPr>
        <p:txBody>
          <a:bodyPr>
            <a:normAutofit fontScale="77500" lnSpcReduction="20000"/>
          </a:bodyPr>
          <a:lstStyle/>
          <a:p>
            <a:r>
              <a:rPr lang="en-US" dirty="0"/>
              <a:t>Covid-19 Impacts</a:t>
            </a:r>
          </a:p>
          <a:p>
            <a:pPr lvl="1"/>
            <a:r>
              <a:rPr lang="en-US" b="1" dirty="0"/>
              <a:t>Nationwide</a:t>
            </a:r>
            <a:r>
              <a:rPr lang="en-US" dirty="0"/>
              <a:t> – 2019 was the greatest travel year in US Aviation. This past weekend saw the highest amounts of travelers since March 2020 (64% of April 2019). </a:t>
            </a:r>
          </a:p>
          <a:p>
            <a:pPr lvl="1"/>
            <a:r>
              <a:rPr lang="en-US" b="1" dirty="0"/>
              <a:t>State</a:t>
            </a:r>
            <a:r>
              <a:rPr lang="en-US" dirty="0"/>
              <a:t> – lagging behind the national average by 20-30% (Depressed throughput by 65-80% overall)</a:t>
            </a:r>
          </a:p>
          <a:p>
            <a:pPr lvl="1"/>
            <a:r>
              <a:rPr lang="en-US" b="1" dirty="0"/>
              <a:t>Local</a:t>
            </a:r>
            <a:r>
              <a:rPr lang="en-US" dirty="0"/>
              <a:t> – We have fared a little bit better than the rest of the state.</a:t>
            </a:r>
          </a:p>
          <a:p>
            <a:pPr lvl="1"/>
            <a:endParaRPr lang="en-US" dirty="0"/>
          </a:p>
        </p:txBody>
      </p:sp>
      <p:pic>
        <p:nvPicPr>
          <p:cNvPr id="5" name="Content Placeholder 4">
            <a:extLst>
              <a:ext uri="{FF2B5EF4-FFF2-40B4-BE49-F238E27FC236}">
                <a16:creationId xmlns:a16="http://schemas.microsoft.com/office/drawing/2014/main" id="{98373202-F6E2-48F6-98E8-67366034EC91}"/>
              </a:ext>
            </a:extLst>
          </p:cNvPr>
          <p:cNvPicPr>
            <a:picLocks noGrp="1" noChangeAspect="1"/>
          </p:cNvPicPr>
          <p:nvPr>
            <p:ph sz="half" idx="2"/>
          </p:nvPr>
        </p:nvPicPr>
        <p:blipFill rotWithShape="1">
          <a:blip r:embed="rId3"/>
          <a:srcRect l="20838" t="32603" r="25240" b="14445"/>
          <a:stretch/>
        </p:blipFill>
        <p:spPr>
          <a:xfrm>
            <a:off x="4750708" y="1864194"/>
            <a:ext cx="6825041" cy="4188917"/>
          </a:xfrm>
          <a:prstGeom prst="rect">
            <a:avLst/>
          </a:prstGeom>
        </p:spPr>
      </p:pic>
    </p:spTree>
    <p:extLst>
      <p:ext uri="{BB962C8B-B14F-4D97-AF65-F5344CB8AC3E}">
        <p14:creationId xmlns:p14="http://schemas.microsoft.com/office/powerpoint/2010/main" val="173755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8B3A816-92A7-4179-A22C-E7443B9236EB}"/>
              </a:ext>
            </a:extLst>
          </p:cNvPr>
          <p:cNvSpPr>
            <a:spLocks noGrp="1"/>
          </p:cNvSpPr>
          <p:nvPr>
            <p:ph type="body" idx="1"/>
          </p:nvPr>
        </p:nvSpPr>
        <p:spPr>
          <a:xfrm>
            <a:off x="797834" y="587119"/>
            <a:ext cx="4645152" cy="801943"/>
          </a:xfrm>
        </p:spPr>
        <p:txBody>
          <a:bodyPr/>
          <a:lstStyle/>
          <a:p>
            <a:r>
              <a:rPr lang="en-US" dirty="0"/>
              <a:t>NYS – January 2021</a:t>
            </a:r>
          </a:p>
        </p:txBody>
      </p:sp>
      <p:pic>
        <p:nvPicPr>
          <p:cNvPr id="7" name="Content Placeholder 6">
            <a:extLst>
              <a:ext uri="{FF2B5EF4-FFF2-40B4-BE49-F238E27FC236}">
                <a16:creationId xmlns:a16="http://schemas.microsoft.com/office/drawing/2014/main" id="{4494F07E-6A43-4E7B-96C0-FE93E2EBB266}"/>
              </a:ext>
            </a:extLst>
          </p:cNvPr>
          <p:cNvPicPr>
            <a:picLocks noGrp="1" noChangeAspect="1"/>
          </p:cNvPicPr>
          <p:nvPr>
            <p:ph sz="half" idx="2"/>
          </p:nvPr>
        </p:nvPicPr>
        <p:blipFill rotWithShape="1">
          <a:blip r:embed="rId3"/>
          <a:srcRect l="4568" t="19964" r="19168" b="11555"/>
          <a:stretch/>
        </p:blipFill>
        <p:spPr>
          <a:xfrm>
            <a:off x="165110" y="1810577"/>
            <a:ext cx="5903101" cy="3312855"/>
          </a:xfrm>
          <a:prstGeom prst="rect">
            <a:avLst/>
          </a:prstGeom>
        </p:spPr>
      </p:pic>
      <p:sp>
        <p:nvSpPr>
          <p:cNvPr id="10" name="Text Placeholder 9">
            <a:extLst>
              <a:ext uri="{FF2B5EF4-FFF2-40B4-BE49-F238E27FC236}">
                <a16:creationId xmlns:a16="http://schemas.microsoft.com/office/drawing/2014/main" id="{07C4CEB8-9C87-424C-8BF8-D19817BD733B}"/>
              </a:ext>
            </a:extLst>
          </p:cNvPr>
          <p:cNvSpPr>
            <a:spLocks noGrp="1"/>
          </p:cNvSpPr>
          <p:nvPr>
            <p:ph type="body" sz="quarter" idx="3"/>
          </p:nvPr>
        </p:nvSpPr>
        <p:spPr>
          <a:xfrm>
            <a:off x="6412362" y="795684"/>
            <a:ext cx="4645152" cy="802237"/>
          </a:xfrm>
        </p:spPr>
        <p:txBody>
          <a:bodyPr/>
          <a:lstStyle/>
          <a:p>
            <a:r>
              <a:rPr lang="en-US" dirty="0"/>
              <a:t>BGM Load factors Covid-19 vs. 2019</a:t>
            </a:r>
          </a:p>
        </p:txBody>
      </p:sp>
      <p:pic>
        <p:nvPicPr>
          <p:cNvPr id="12" name="Content Placeholder 11">
            <a:extLst>
              <a:ext uri="{FF2B5EF4-FFF2-40B4-BE49-F238E27FC236}">
                <a16:creationId xmlns:a16="http://schemas.microsoft.com/office/drawing/2014/main" id="{A36EE658-60A5-44F2-B17B-8D11047EBE27}"/>
              </a:ext>
            </a:extLst>
          </p:cNvPr>
          <p:cNvPicPr>
            <a:picLocks noGrp="1" noChangeAspect="1"/>
          </p:cNvPicPr>
          <p:nvPr>
            <p:ph sz="quarter" idx="4"/>
          </p:nvPr>
        </p:nvPicPr>
        <p:blipFill rotWithShape="1">
          <a:blip r:embed="rId4"/>
          <a:srcRect l="34080" t="42387" r="28665" b="17924"/>
          <a:stretch/>
        </p:blipFill>
        <p:spPr>
          <a:xfrm>
            <a:off x="6412362" y="1810577"/>
            <a:ext cx="5614528" cy="3738171"/>
          </a:xfrm>
          <a:prstGeom prst="rect">
            <a:avLst/>
          </a:prstGeom>
        </p:spPr>
      </p:pic>
    </p:spTree>
    <p:extLst>
      <p:ext uri="{BB962C8B-B14F-4D97-AF65-F5344CB8AC3E}">
        <p14:creationId xmlns:p14="http://schemas.microsoft.com/office/powerpoint/2010/main" val="12887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6FCD-D7DA-4898-8AD8-ECD90AFFE8EF}"/>
              </a:ext>
            </a:extLst>
          </p:cNvPr>
          <p:cNvSpPr>
            <a:spLocks noGrp="1"/>
          </p:cNvSpPr>
          <p:nvPr>
            <p:ph type="title"/>
          </p:nvPr>
        </p:nvSpPr>
        <p:spPr/>
        <p:txBody>
          <a:bodyPr/>
          <a:lstStyle/>
          <a:p>
            <a:r>
              <a:rPr lang="en-US" dirty="0"/>
              <a:t>Air Service</a:t>
            </a:r>
          </a:p>
        </p:txBody>
      </p:sp>
      <p:sp>
        <p:nvSpPr>
          <p:cNvPr id="3" name="Content Placeholder 2">
            <a:extLst>
              <a:ext uri="{FF2B5EF4-FFF2-40B4-BE49-F238E27FC236}">
                <a16:creationId xmlns:a16="http://schemas.microsoft.com/office/drawing/2014/main" id="{13A42C68-6516-4DF4-BF83-2BBBD1E58261}"/>
              </a:ext>
            </a:extLst>
          </p:cNvPr>
          <p:cNvSpPr>
            <a:spLocks noGrp="1"/>
          </p:cNvSpPr>
          <p:nvPr>
            <p:ph sz="half" idx="1"/>
          </p:nvPr>
        </p:nvSpPr>
        <p:spPr/>
        <p:txBody>
          <a:bodyPr>
            <a:normAutofit fontScale="85000" lnSpcReduction="20000"/>
          </a:bodyPr>
          <a:lstStyle/>
          <a:p>
            <a:r>
              <a:rPr lang="en-US" dirty="0"/>
              <a:t>Current efforts</a:t>
            </a:r>
          </a:p>
          <a:p>
            <a:pPr lvl="1"/>
            <a:r>
              <a:rPr lang="en-US" dirty="0"/>
              <a:t>Delta contact regarding May &amp; June schedule</a:t>
            </a:r>
          </a:p>
          <a:p>
            <a:pPr lvl="1"/>
            <a:r>
              <a:rPr lang="en-US" dirty="0"/>
              <a:t>SCASD Application 3/5/21</a:t>
            </a:r>
          </a:p>
          <a:p>
            <a:pPr lvl="2"/>
            <a:r>
              <a:rPr lang="en-US" dirty="0"/>
              <a:t>“Let’s go South” (IAD, CLT,  ATL)</a:t>
            </a:r>
          </a:p>
          <a:p>
            <a:pPr lvl="1"/>
            <a:r>
              <a:rPr lang="en-US" dirty="0"/>
              <a:t>Marketing and outreach</a:t>
            </a:r>
          </a:p>
          <a:p>
            <a:pPr lvl="2"/>
            <a:r>
              <a:rPr lang="en-US" dirty="0"/>
              <a:t>Communication with new companies</a:t>
            </a:r>
          </a:p>
          <a:p>
            <a:pPr lvl="2"/>
            <a:r>
              <a:rPr lang="en-US" dirty="0"/>
              <a:t>Continued communication with non-traditional small market airlines</a:t>
            </a:r>
          </a:p>
          <a:p>
            <a:pPr lvl="2"/>
            <a:r>
              <a:rPr lang="en-US" dirty="0"/>
              <a:t>Outreach to public on the safety of flying and the updated guidelines</a:t>
            </a:r>
          </a:p>
          <a:p>
            <a:pPr lvl="2"/>
            <a:r>
              <a:rPr lang="en-US" dirty="0"/>
              <a:t>Continued efforts through NYAMA Board of Director’s position</a:t>
            </a:r>
          </a:p>
          <a:p>
            <a:pPr lvl="1"/>
            <a:endParaRPr lang="en-US" dirty="0"/>
          </a:p>
        </p:txBody>
      </p:sp>
      <p:sp>
        <p:nvSpPr>
          <p:cNvPr id="4" name="Content Placeholder 3">
            <a:extLst>
              <a:ext uri="{FF2B5EF4-FFF2-40B4-BE49-F238E27FC236}">
                <a16:creationId xmlns:a16="http://schemas.microsoft.com/office/drawing/2014/main" id="{0D1A3D8B-265E-4178-81B0-E4729F67956E}"/>
              </a:ext>
            </a:extLst>
          </p:cNvPr>
          <p:cNvSpPr>
            <a:spLocks noGrp="1"/>
          </p:cNvSpPr>
          <p:nvPr>
            <p:ph sz="half" idx="2"/>
          </p:nvPr>
        </p:nvSpPr>
        <p:spPr/>
        <p:txBody>
          <a:bodyPr>
            <a:normAutofit fontScale="85000" lnSpcReduction="20000"/>
          </a:bodyPr>
          <a:lstStyle/>
          <a:p>
            <a:r>
              <a:rPr lang="en-US" dirty="0"/>
              <a:t>Short Term Goal (6mo – 1 year)</a:t>
            </a:r>
          </a:p>
          <a:p>
            <a:pPr lvl="1"/>
            <a:r>
              <a:rPr lang="en-US" dirty="0"/>
              <a:t>Retention</a:t>
            </a:r>
          </a:p>
          <a:p>
            <a:pPr lvl="1"/>
            <a:r>
              <a:rPr lang="en-US" dirty="0"/>
              <a:t>Restoration</a:t>
            </a:r>
          </a:p>
          <a:p>
            <a:pPr lvl="1"/>
            <a:r>
              <a:rPr lang="en-US" dirty="0"/>
              <a:t>Plane size increase</a:t>
            </a:r>
          </a:p>
          <a:p>
            <a:pPr lvl="1"/>
            <a:r>
              <a:rPr lang="en-US" dirty="0"/>
              <a:t>Frequency increase</a:t>
            </a:r>
          </a:p>
          <a:p>
            <a:r>
              <a:rPr lang="en-US" dirty="0"/>
              <a:t>Mid range goal (1 – 2 years)</a:t>
            </a:r>
          </a:p>
          <a:p>
            <a:pPr lvl="1"/>
            <a:r>
              <a:rPr lang="en-US" dirty="0"/>
              <a:t>Air service increase (utilize the SCASD)</a:t>
            </a:r>
          </a:p>
          <a:p>
            <a:pPr lvl="1"/>
            <a:r>
              <a:rPr lang="en-US" dirty="0"/>
              <a:t>Increase frequency with larger plane</a:t>
            </a:r>
          </a:p>
        </p:txBody>
      </p:sp>
    </p:spTree>
    <p:extLst>
      <p:ext uri="{BB962C8B-B14F-4D97-AF65-F5344CB8AC3E}">
        <p14:creationId xmlns:p14="http://schemas.microsoft.com/office/powerpoint/2010/main" val="213307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235C-E2B0-4EEF-A0A1-AA8724A76B30}"/>
              </a:ext>
            </a:extLst>
          </p:cNvPr>
          <p:cNvSpPr>
            <a:spLocks noGrp="1"/>
          </p:cNvSpPr>
          <p:nvPr>
            <p:ph type="title"/>
          </p:nvPr>
        </p:nvSpPr>
        <p:spPr/>
        <p:txBody>
          <a:bodyPr/>
          <a:lstStyle/>
          <a:p>
            <a:r>
              <a:rPr lang="en-US" dirty="0"/>
              <a:t>Short term plans	</a:t>
            </a:r>
          </a:p>
        </p:txBody>
      </p:sp>
      <p:sp>
        <p:nvSpPr>
          <p:cNvPr id="3" name="Content Placeholder 2">
            <a:extLst>
              <a:ext uri="{FF2B5EF4-FFF2-40B4-BE49-F238E27FC236}">
                <a16:creationId xmlns:a16="http://schemas.microsoft.com/office/drawing/2014/main" id="{CDF5C1C6-9880-4320-AE69-3B82C4C5AF47}"/>
              </a:ext>
            </a:extLst>
          </p:cNvPr>
          <p:cNvSpPr>
            <a:spLocks noGrp="1"/>
          </p:cNvSpPr>
          <p:nvPr>
            <p:ph sz="half" idx="1"/>
          </p:nvPr>
        </p:nvSpPr>
        <p:spPr/>
        <p:txBody>
          <a:bodyPr>
            <a:normAutofit fontScale="77500" lnSpcReduction="20000"/>
          </a:bodyPr>
          <a:lstStyle/>
          <a:p>
            <a:r>
              <a:rPr lang="en-US" dirty="0"/>
              <a:t>Current efforts</a:t>
            </a:r>
          </a:p>
          <a:p>
            <a:pPr lvl="1"/>
            <a:r>
              <a:rPr lang="en-US" dirty="0"/>
              <a:t>Environmental reviews</a:t>
            </a:r>
          </a:p>
          <a:p>
            <a:pPr lvl="1"/>
            <a:r>
              <a:rPr lang="en-US" dirty="0"/>
              <a:t>FAA 163 determination for land use</a:t>
            </a:r>
          </a:p>
          <a:p>
            <a:pPr lvl="1"/>
            <a:r>
              <a:rPr lang="en-US" dirty="0"/>
              <a:t>Interested parties</a:t>
            </a:r>
          </a:p>
          <a:p>
            <a:pPr lvl="2"/>
            <a:r>
              <a:rPr lang="en-US" dirty="0"/>
              <a:t>Solar – land lease</a:t>
            </a:r>
          </a:p>
          <a:p>
            <a:pPr lvl="2"/>
            <a:r>
              <a:rPr lang="en-US" dirty="0"/>
              <a:t>Hangar Lease Tenant</a:t>
            </a:r>
          </a:p>
          <a:p>
            <a:pPr lvl="1"/>
            <a:r>
              <a:rPr lang="en-US" dirty="0"/>
              <a:t>Grant Solicitations underway</a:t>
            </a:r>
          </a:p>
          <a:p>
            <a:pPr lvl="2"/>
            <a:r>
              <a:rPr lang="en-US" dirty="0" err="1"/>
              <a:t>AvGas</a:t>
            </a:r>
            <a:r>
              <a:rPr lang="en-US" dirty="0"/>
              <a:t> Self-Serve fuel farm</a:t>
            </a:r>
          </a:p>
          <a:p>
            <a:pPr lvl="2"/>
            <a:r>
              <a:rPr lang="en-US" dirty="0"/>
              <a:t>Airport Parking Revenue System Rehabilitation</a:t>
            </a:r>
          </a:p>
          <a:p>
            <a:pPr lvl="2"/>
            <a:r>
              <a:rPr lang="en-US" dirty="0"/>
              <a:t>Customs and Border Protection and HVAC improvements</a:t>
            </a:r>
          </a:p>
          <a:p>
            <a:pPr lvl="2"/>
            <a:r>
              <a:rPr lang="en-US" dirty="0"/>
              <a:t>Runway Safety Improvements</a:t>
            </a:r>
          </a:p>
          <a:p>
            <a:pPr lvl="2"/>
            <a:r>
              <a:rPr lang="en-US" dirty="0"/>
              <a:t>Airfield Electrical Vault Renovations</a:t>
            </a:r>
          </a:p>
          <a:p>
            <a:pPr lvl="2"/>
            <a:endParaRPr lang="en-US" dirty="0"/>
          </a:p>
          <a:p>
            <a:pPr lvl="1"/>
            <a:endParaRPr lang="en-US" dirty="0"/>
          </a:p>
        </p:txBody>
      </p:sp>
      <p:sp>
        <p:nvSpPr>
          <p:cNvPr id="4" name="Content Placeholder 3">
            <a:extLst>
              <a:ext uri="{FF2B5EF4-FFF2-40B4-BE49-F238E27FC236}">
                <a16:creationId xmlns:a16="http://schemas.microsoft.com/office/drawing/2014/main" id="{EF929542-CC7B-42D7-8969-36787959D062}"/>
              </a:ext>
            </a:extLst>
          </p:cNvPr>
          <p:cNvSpPr>
            <a:spLocks noGrp="1"/>
          </p:cNvSpPr>
          <p:nvPr>
            <p:ph sz="half" idx="2"/>
          </p:nvPr>
        </p:nvSpPr>
        <p:spPr/>
        <p:txBody>
          <a:bodyPr>
            <a:normAutofit fontScale="77500" lnSpcReduction="20000"/>
          </a:bodyPr>
          <a:lstStyle/>
          <a:p>
            <a:r>
              <a:rPr lang="en-US" dirty="0"/>
              <a:t>Short-term direction</a:t>
            </a:r>
          </a:p>
          <a:p>
            <a:pPr lvl="1"/>
            <a:r>
              <a:rPr lang="en-US" dirty="0"/>
              <a:t>Diversify revenue streams</a:t>
            </a:r>
          </a:p>
          <a:p>
            <a:pPr lvl="1"/>
            <a:r>
              <a:rPr lang="en-US" dirty="0"/>
              <a:t>Prepare and market current available acreage </a:t>
            </a:r>
          </a:p>
          <a:p>
            <a:pPr lvl="2"/>
            <a:r>
              <a:rPr lang="en-US" dirty="0"/>
              <a:t>Continue working with The Agency</a:t>
            </a:r>
          </a:p>
          <a:p>
            <a:pPr lvl="1"/>
            <a:r>
              <a:rPr lang="en-US" dirty="0"/>
              <a:t>Grant solicitation and funding support</a:t>
            </a:r>
          </a:p>
          <a:p>
            <a:pPr lvl="2"/>
            <a:r>
              <a:rPr lang="en-US" dirty="0"/>
              <a:t>Tiered approach to the Upstate Airport Revitalization Grant</a:t>
            </a:r>
          </a:p>
          <a:p>
            <a:pPr lvl="2"/>
            <a:r>
              <a:rPr lang="en-US" dirty="0"/>
              <a:t>FAA AIP Grants in upcoming years to expand safety, create space for growth, and reinforce infrastructure.</a:t>
            </a:r>
          </a:p>
          <a:p>
            <a:pPr lvl="1"/>
            <a:r>
              <a:rPr lang="en-US" dirty="0"/>
              <a:t>FBO Review</a:t>
            </a:r>
          </a:p>
          <a:p>
            <a:pPr lvl="1"/>
            <a:r>
              <a:rPr lang="en-US" dirty="0"/>
              <a:t>Aviation Corporate Park solicitation</a:t>
            </a:r>
          </a:p>
        </p:txBody>
      </p:sp>
    </p:spTree>
    <p:extLst>
      <p:ext uri="{BB962C8B-B14F-4D97-AF65-F5344CB8AC3E}">
        <p14:creationId xmlns:p14="http://schemas.microsoft.com/office/powerpoint/2010/main" val="1508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5ACE-8CFF-4E3E-8BD3-9832B3FC6596}"/>
              </a:ext>
            </a:extLst>
          </p:cNvPr>
          <p:cNvSpPr>
            <a:spLocks noGrp="1"/>
          </p:cNvSpPr>
          <p:nvPr>
            <p:ph type="title"/>
          </p:nvPr>
        </p:nvSpPr>
        <p:spPr/>
        <p:txBody>
          <a:bodyPr/>
          <a:lstStyle/>
          <a:p>
            <a:r>
              <a:rPr lang="en-US" dirty="0"/>
              <a:t>Collaborations </a:t>
            </a:r>
          </a:p>
        </p:txBody>
      </p:sp>
      <p:sp>
        <p:nvSpPr>
          <p:cNvPr id="5" name="Content Placeholder 4">
            <a:extLst>
              <a:ext uri="{FF2B5EF4-FFF2-40B4-BE49-F238E27FC236}">
                <a16:creationId xmlns:a16="http://schemas.microsoft.com/office/drawing/2014/main" id="{DAA0F455-E7CD-4F42-BA03-57D7F7F93A26}"/>
              </a:ext>
            </a:extLst>
          </p:cNvPr>
          <p:cNvSpPr>
            <a:spLocks noGrp="1"/>
          </p:cNvSpPr>
          <p:nvPr>
            <p:ph idx="1"/>
          </p:nvPr>
        </p:nvSpPr>
        <p:spPr>
          <a:xfrm>
            <a:off x="1451580" y="2015732"/>
            <a:ext cx="5163710" cy="3450613"/>
          </a:xfrm>
        </p:spPr>
        <p:txBody>
          <a:bodyPr>
            <a:normAutofit lnSpcReduction="10000"/>
          </a:bodyPr>
          <a:lstStyle/>
          <a:p>
            <a:r>
              <a:rPr lang="en-US" dirty="0"/>
              <a:t>The Agency</a:t>
            </a:r>
          </a:p>
          <a:p>
            <a:pPr lvl="1"/>
            <a:r>
              <a:rPr lang="en-US" dirty="0"/>
              <a:t>Current study with properties</a:t>
            </a:r>
          </a:p>
          <a:p>
            <a:pPr lvl="1"/>
            <a:r>
              <a:rPr lang="en-US" dirty="0"/>
              <a:t>Interested parties – Greenhouse</a:t>
            </a:r>
          </a:p>
          <a:p>
            <a:pPr lvl="1"/>
            <a:r>
              <a:rPr lang="en-US" dirty="0"/>
              <a:t>Shipping companies and Air base connections</a:t>
            </a:r>
          </a:p>
          <a:p>
            <a:pPr lvl="1"/>
            <a:r>
              <a:rPr lang="en-US" dirty="0"/>
              <a:t>Airport Corporate Park concept</a:t>
            </a:r>
          </a:p>
          <a:p>
            <a:r>
              <a:rPr lang="en-US" dirty="0"/>
              <a:t>McFarland Johnson</a:t>
            </a:r>
          </a:p>
          <a:p>
            <a:pPr lvl="1"/>
            <a:r>
              <a:rPr lang="en-US" dirty="0"/>
              <a:t>Environmental</a:t>
            </a:r>
          </a:p>
          <a:p>
            <a:pPr lvl="1"/>
            <a:r>
              <a:rPr lang="en-US" dirty="0"/>
              <a:t>FAA 163 Assistance</a:t>
            </a:r>
          </a:p>
          <a:p>
            <a:pPr lvl="1"/>
            <a:r>
              <a:rPr lang="en-US" dirty="0"/>
              <a:t>Master Plan Update</a:t>
            </a:r>
          </a:p>
          <a:p>
            <a:endParaRPr lang="en-US" dirty="0"/>
          </a:p>
        </p:txBody>
      </p:sp>
      <p:sp>
        <p:nvSpPr>
          <p:cNvPr id="4" name="Content Placeholder 4">
            <a:extLst>
              <a:ext uri="{FF2B5EF4-FFF2-40B4-BE49-F238E27FC236}">
                <a16:creationId xmlns:a16="http://schemas.microsoft.com/office/drawing/2014/main" id="{2313FC43-DEB2-41A6-80AC-F4D6DFFF317F}"/>
              </a:ext>
            </a:extLst>
          </p:cNvPr>
          <p:cNvSpPr txBox="1">
            <a:spLocks/>
          </p:cNvSpPr>
          <p:nvPr/>
        </p:nvSpPr>
        <p:spPr>
          <a:xfrm>
            <a:off x="6253216" y="2015731"/>
            <a:ext cx="5163710"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err="1"/>
              <a:t>Volaire</a:t>
            </a:r>
            <a:r>
              <a:rPr lang="en-US" dirty="0"/>
              <a:t> Aviation Consulting</a:t>
            </a:r>
          </a:p>
          <a:p>
            <a:pPr lvl="1"/>
            <a:r>
              <a:rPr lang="en-US" dirty="0"/>
              <a:t>Relationships with Delta</a:t>
            </a:r>
          </a:p>
          <a:p>
            <a:pPr lvl="1"/>
            <a:r>
              <a:rPr lang="en-US" dirty="0"/>
              <a:t>Key contacts at startup airlines</a:t>
            </a:r>
          </a:p>
          <a:p>
            <a:pPr lvl="1"/>
            <a:r>
              <a:rPr lang="en-US" dirty="0"/>
              <a:t>Outside the box ideas</a:t>
            </a:r>
          </a:p>
        </p:txBody>
      </p:sp>
    </p:spTree>
    <p:extLst>
      <p:ext uri="{BB962C8B-B14F-4D97-AF65-F5344CB8AC3E}">
        <p14:creationId xmlns:p14="http://schemas.microsoft.com/office/powerpoint/2010/main" val="19244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B32C-6D6B-4C8F-868A-E40C07955258}"/>
              </a:ext>
            </a:extLst>
          </p:cNvPr>
          <p:cNvSpPr>
            <a:spLocks noGrp="1"/>
          </p:cNvSpPr>
          <p:nvPr>
            <p:ph type="title"/>
          </p:nvPr>
        </p:nvSpPr>
        <p:spPr/>
        <p:txBody>
          <a:bodyPr/>
          <a:lstStyle/>
          <a:p>
            <a:r>
              <a:rPr lang="en-US" dirty="0"/>
              <a:t>Community Impacts</a:t>
            </a:r>
          </a:p>
        </p:txBody>
      </p:sp>
      <p:sp>
        <p:nvSpPr>
          <p:cNvPr id="3" name="Content Placeholder 2">
            <a:extLst>
              <a:ext uri="{FF2B5EF4-FFF2-40B4-BE49-F238E27FC236}">
                <a16:creationId xmlns:a16="http://schemas.microsoft.com/office/drawing/2014/main" id="{7D4ACEF0-7AF5-4E0F-BE7F-D9FF31C01BCC}"/>
              </a:ext>
            </a:extLst>
          </p:cNvPr>
          <p:cNvSpPr>
            <a:spLocks noGrp="1"/>
          </p:cNvSpPr>
          <p:nvPr>
            <p:ph sz="half" idx="1"/>
          </p:nvPr>
        </p:nvSpPr>
        <p:spPr>
          <a:xfrm>
            <a:off x="1447331" y="2010878"/>
            <a:ext cx="4645152" cy="3791611"/>
          </a:xfrm>
        </p:spPr>
        <p:txBody>
          <a:bodyPr>
            <a:normAutofit fontScale="62500" lnSpcReduction="20000"/>
          </a:bodyPr>
          <a:lstStyle/>
          <a:p>
            <a:r>
              <a:rPr lang="en-US" b="1" dirty="0"/>
              <a:t>General Aviation</a:t>
            </a:r>
          </a:p>
          <a:p>
            <a:pPr lvl="1"/>
            <a:r>
              <a:rPr lang="en-US" dirty="0"/>
              <a:t>Medical Flights</a:t>
            </a:r>
          </a:p>
          <a:p>
            <a:pPr lvl="1"/>
            <a:r>
              <a:rPr lang="en-US" dirty="0"/>
              <a:t>Private Aviation</a:t>
            </a:r>
          </a:p>
          <a:p>
            <a:pPr lvl="1"/>
            <a:r>
              <a:rPr lang="en-US" dirty="0"/>
              <a:t>Flight Training</a:t>
            </a:r>
          </a:p>
          <a:p>
            <a:pPr lvl="1"/>
            <a:r>
              <a:rPr lang="en-US" dirty="0"/>
              <a:t>Mechanical and Aircraft sales</a:t>
            </a:r>
          </a:p>
          <a:p>
            <a:pPr lvl="1"/>
            <a:r>
              <a:rPr lang="en-US" dirty="0"/>
              <a:t>Cargo</a:t>
            </a:r>
          </a:p>
          <a:p>
            <a:r>
              <a:rPr lang="en-US" b="1" dirty="0"/>
              <a:t>Jobs</a:t>
            </a:r>
            <a:r>
              <a:rPr lang="en-US" dirty="0"/>
              <a:t> – Estimated 75-100 continuous employment because of BGM</a:t>
            </a:r>
          </a:p>
          <a:p>
            <a:pPr lvl="1"/>
            <a:r>
              <a:rPr lang="en-US" dirty="0"/>
              <a:t>Engineering, Construction, and Ancillary from projects </a:t>
            </a:r>
          </a:p>
          <a:p>
            <a:r>
              <a:rPr lang="en-US" b="1" dirty="0"/>
              <a:t>Training</a:t>
            </a:r>
          </a:p>
          <a:p>
            <a:pPr lvl="1"/>
            <a:r>
              <a:rPr lang="en-US" dirty="0"/>
              <a:t>Test flights</a:t>
            </a:r>
          </a:p>
          <a:p>
            <a:pPr lvl="1"/>
            <a:r>
              <a:rPr lang="en-US" dirty="0"/>
              <a:t>Flight operations (helicopter training for SP)</a:t>
            </a:r>
          </a:p>
          <a:p>
            <a:pPr lvl="1"/>
            <a:r>
              <a:rPr lang="en-US" dirty="0"/>
              <a:t>Law enforcement</a:t>
            </a:r>
          </a:p>
          <a:p>
            <a:pPr lvl="1"/>
            <a:r>
              <a:rPr lang="en-US" dirty="0"/>
              <a:t>Military</a:t>
            </a:r>
          </a:p>
        </p:txBody>
      </p:sp>
      <p:sp>
        <p:nvSpPr>
          <p:cNvPr id="4" name="Content Placeholder 3">
            <a:extLst>
              <a:ext uri="{FF2B5EF4-FFF2-40B4-BE49-F238E27FC236}">
                <a16:creationId xmlns:a16="http://schemas.microsoft.com/office/drawing/2014/main" id="{57D14CDE-3DBD-4811-B60B-71D6D90F5FB8}"/>
              </a:ext>
            </a:extLst>
          </p:cNvPr>
          <p:cNvSpPr>
            <a:spLocks noGrp="1"/>
          </p:cNvSpPr>
          <p:nvPr>
            <p:ph sz="half" idx="2"/>
          </p:nvPr>
        </p:nvSpPr>
        <p:spPr/>
        <p:txBody>
          <a:bodyPr>
            <a:normAutofit fontScale="62500" lnSpcReduction="20000"/>
          </a:bodyPr>
          <a:lstStyle/>
          <a:p>
            <a:r>
              <a:rPr lang="en-US" b="1" dirty="0"/>
              <a:t>Commercial Aviation</a:t>
            </a:r>
          </a:p>
          <a:p>
            <a:pPr lvl="1"/>
            <a:r>
              <a:rPr lang="en-US" dirty="0"/>
              <a:t>Rental Car agencies</a:t>
            </a:r>
          </a:p>
          <a:p>
            <a:pPr lvl="1"/>
            <a:r>
              <a:rPr lang="en-US" dirty="0"/>
              <a:t>TSA</a:t>
            </a:r>
          </a:p>
          <a:p>
            <a:pPr lvl="1"/>
            <a:r>
              <a:rPr lang="en-US" dirty="0"/>
              <a:t>G2 Secure Staff</a:t>
            </a:r>
          </a:p>
          <a:p>
            <a:r>
              <a:rPr lang="en-US" b="1" dirty="0"/>
              <a:t>Air Show</a:t>
            </a:r>
          </a:p>
          <a:p>
            <a:pPr lvl="1"/>
            <a:r>
              <a:rPr lang="en-US" dirty="0"/>
              <a:t>Drive-in Style</a:t>
            </a:r>
          </a:p>
          <a:p>
            <a:pPr lvl="1"/>
            <a:r>
              <a:rPr lang="en-US" dirty="0"/>
              <a:t>Performers</a:t>
            </a:r>
          </a:p>
          <a:p>
            <a:pPr lvl="1"/>
            <a:r>
              <a:rPr lang="en-US" dirty="0"/>
              <a:t>Community involvement</a:t>
            </a:r>
          </a:p>
          <a:p>
            <a:pPr lvl="1"/>
            <a:r>
              <a:rPr lang="en-US" dirty="0"/>
              <a:t>Upcoming information</a:t>
            </a:r>
          </a:p>
          <a:p>
            <a:pPr lvl="1"/>
            <a:r>
              <a:rPr lang="en-US" dirty="0"/>
              <a:t>Partners in Planning and Operations</a:t>
            </a:r>
          </a:p>
          <a:p>
            <a:pPr lvl="1"/>
            <a:endParaRPr lang="en-US" dirty="0"/>
          </a:p>
        </p:txBody>
      </p:sp>
    </p:spTree>
    <p:extLst>
      <p:ext uri="{BB962C8B-B14F-4D97-AF65-F5344CB8AC3E}">
        <p14:creationId xmlns:p14="http://schemas.microsoft.com/office/powerpoint/2010/main" val="308229424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09F68D1EE1EF408B6D877746625EDA" ma:contentTypeVersion="2" ma:contentTypeDescription="Create a new document." ma:contentTypeScope="" ma:versionID="31e861c52380c59b94b2cf845c007e1c">
  <xsd:schema xmlns:xsd="http://www.w3.org/2001/XMLSchema" xmlns:xs="http://www.w3.org/2001/XMLSchema" xmlns:p="http://schemas.microsoft.com/office/2006/metadata/properties" xmlns:ns3="cdaabde5-6206-46d5-981d-54ce7d02e871" targetNamespace="http://schemas.microsoft.com/office/2006/metadata/properties" ma:root="true" ma:fieldsID="3b51aa13c04c3f078842ac5be72e4c11" ns3:_="">
    <xsd:import namespace="cdaabde5-6206-46d5-981d-54ce7d02e87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abde5-6206-46d5-981d-54ce7d02e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7B813-7457-4B60-B7E1-3895FA82BD37}">
  <ds:schemaRefs>
    <ds:schemaRef ds:uri="http://schemas.microsoft.com/sharepoint/v3/contenttype/forms"/>
  </ds:schemaRefs>
</ds:datastoreItem>
</file>

<file path=customXml/itemProps2.xml><?xml version="1.0" encoding="utf-8"?>
<ds:datastoreItem xmlns:ds="http://schemas.openxmlformats.org/officeDocument/2006/customXml" ds:itemID="{2DA7513B-BD40-49B4-818B-E063137F3EE3}">
  <ds:schemaRefs>
    <ds:schemaRef ds:uri="http://schemas.microsoft.com/office/2006/documentManagement/types"/>
    <ds:schemaRef ds:uri="cdaabde5-6206-46d5-981d-54ce7d02e871"/>
    <ds:schemaRef ds:uri="http://purl.org/dc/dcmitype/"/>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CD20863-C539-41B2-A514-F251FAABA7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aabde5-6206-46d5-981d-54ce7d02e8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TM10001114[[fn=Gallery]]</Template>
  <TotalTime>1646</TotalTime>
  <Words>568</Words>
  <Application>Microsoft Office PowerPoint</Application>
  <PresentationFormat>Widescreen</PresentationFormat>
  <Paragraphs>104</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Gallery</vt:lpstr>
      <vt:lpstr>Greater Binghamton Airport</vt:lpstr>
      <vt:lpstr>Legislative Presentation</vt:lpstr>
      <vt:lpstr>Air Service</vt:lpstr>
      <vt:lpstr>PowerPoint Presentation</vt:lpstr>
      <vt:lpstr>Air Service</vt:lpstr>
      <vt:lpstr>Short term plans </vt:lpstr>
      <vt:lpstr>Collaborations </vt:lpstr>
      <vt:lpstr>Community Impacts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Binghamton Airport</dc:title>
  <dc:creator>Heefner, Mark D.</dc:creator>
  <cp:lastModifiedBy>Hall, Carol L.</cp:lastModifiedBy>
  <cp:revision>21</cp:revision>
  <dcterms:created xsi:type="dcterms:W3CDTF">2021-04-06T12:13:42Z</dcterms:created>
  <dcterms:modified xsi:type="dcterms:W3CDTF">2021-04-08T20:46:19Z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0x0101008709F68D1EE1EF408B6D877746625EDA</vt:lpwstr>
  </property>
</Properties>
</file>