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58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F4689-3CFF-1A81-9D9A-0ACE6F5A1C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9548DD-FDDA-C38F-252F-1E6A45D0B7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6E4961-46D9-75D0-BA1F-4124C06E7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37B06-B043-42AD-BC52-82AE94BBFB30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67C495-ACE7-690A-C5FF-C58434E4B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B606A9-A46F-2743-C5EF-6F2C3E651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53AD-84B0-475F-A10B-E0CFB0507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18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23C99-5624-95EB-1851-893AE8662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7E7CEA-BC11-9E26-3FF0-77979F52C3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92D73C-7237-4B27-238F-26A3FE2AC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37B06-B043-42AD-BC52-82AE94BBFB30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2F1357-F92F-633C-B93F-2FCEAF7CC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C9321E-6AE5-89A9-9EF4-0A1A1ECB0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53AD-84B0-475F-A10B-E0CFB0507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913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C40E14-A66B-65C1-4384-7561DAEC94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3820C3-5608-D030-8E4F-3526DB9142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FD20D-8F68-7D5E-8554-6AB50FB59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37B06-B043-42AD-BC52-82AE94BBFB30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4FAA56-DF6C-E0AA-7D26-B98EE6702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3717F-27B8-3AEB-D8F4-520AEF97C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53AD-84B0-475F-A10B-E0CFB0507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999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42744-C9B9-A53A-C526-64D59E398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F23F3-9E2F-1017-283E-E5F63A9E0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F01678-8347-8BB3-23E2-880C2AF80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37B06-B043-42AD-BC52-82AE94BBFB30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00E0D6-5B07-A4DA-F15F-FBCEF2C1E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4241E0-B701-B56C-4A24-C0D4186CC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53AD-84B0-475F-A10B-E0CFB0507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786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3DE47-4869-BA08-390F-6A7132C39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72F406-74BF-9A88-36E8-0842AA4836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D9FF7A-792A-582D-1127-C850AFA75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37B06-B043-42AD-BC52-82AE94BBFB30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F525F-3183-4298-4D2E-1D634B14F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0AA7C2-DECD-38F3-EFEB-903711572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53AD-84B0-475F-A10B-E0CFB0507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659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3A8DF-23B8-9EFA-F71A-B85ED1F52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544C4-C4F2-E04B-9381-6791A4A6EE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91BCE7-0196-ABCD-21DB-9D09C77808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AD5C55-0D77-5DC8-A067-48442C59B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37B06-B043-42AD-BC52-82AE94BBFB30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EE4461-74F7-9D1C-9C12-4F9F09E54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C592FF-D183-BB67-8588-6865DDBE1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53AD-84B0-475F-A10B-E0CFB0507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47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85CFE-7662-0C45-7662-83EDA8563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43DC71-D2FA-40E4-F23F-5CD5185684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9134DA-8537-AA4A-9DAD-5B934180D6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8023E5-4972-1992-CB1A-CB1681FBA4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50A6E8-FA9F-FC4B-A8DE-815B928DCD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49E2F9-1F19-D651-00AF-4D0C8FE39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37B06-B043-42AD-BC52-82AE94BBFB30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4BA940-4FA7-4B21-8D8C-A36803022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C779D-C64B-FF06-27D2-F47E4D2A4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53AD-84B0-475F-A10B-E0CFB0507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478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0517D-19A6-2652-D476-A4A541D02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8F7AE7-591F-2C96-650B-E80C265C5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37B06-B043-42AD-BC52-82AE94BBFB30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E0CB30-6DB3-D327-DB14-3726C0A7B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B92FE4-997B-A706-C47D-0D80749A1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53AD-84B0-475F-A10B-E0CFB0507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837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005DED-75B6-739A-CE63-BFF28D2EB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37B06-B043-42AD-BC52-82AE94BBFB30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6B2793-A3C3-EE28-8B3D-50FFC3673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5E00A9-CE67-D026-2949-14DEE376B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53AD-84B0-475F-A10B-E0CFB0507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84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1B96C-B29D-B889-E4F5-09E26374A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639201-BC6E-3AAB-9FCB-4DD8DC78AD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638EC6-33C3-F9CB-711D-70D99D02BA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3A0ECB-5677-626A-3A05-894E56C99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37B06-B043-42AD-BC52-82AE94BBFB30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ECE3B5-BC5C-BF8A-A79A-DC8684233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16B589-7AA8-AD88-A955-7872F6261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53AD-84B0-475F-A10B-E0CFB0507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427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4C946-261D-05A1-7AD2-D279DB2FE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3ABDC7-D932-7B70-506E-092679F5B6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41BA36-3F9E-6768-8A38-7C26510251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652345-A191-5EBF-E9FA-225F1AEE6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37B06-B043-42AD-BC52-82AE94BBFB30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E5BBFF-FF4F-18D5-DC41-E852112F5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E84DBE-B290-7409-512A-946849B96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53AD-84B0-475F-A10B-E0CFB0507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970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4DE215-A356-019F-62D9-37FEC1510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AD4BDC-EA83-E0EC-81FA-4BDEE58B0B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98EB03-49AC-45E5-6E41-4DBBB8854D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37B06-B043-42AD-BC52-82AE94BBFB30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4236D-57F6-C570-114C-C42004900F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D661C7-E02C-11FA-F7E2-A715200917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053AD-84B0-475F-A10B-E0CFB0507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488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png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8B66353-715C-E013-FF7F-4C3988BFA1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029571"/>
              </p:ext>
            </p:extLst>
          </p:nvPr>
        </p:nvGraphicFramePr>
        <p:xfrm>
          <a:off x="125835" y="184557"/>
          <a:ext cx="11920758" cy="6712462"/>
        </p:xfrm>
        <a:graphic>
          <a:graphicData uri="http://schemas.openxmlformats.org/drawingml/2006/table">
            <a:tbl>
              <a:tblPr/>
              <a:tblGrid>
                <a:gridCol w="3538933">
                  <a:extLst>
                    <a:ext uri="{9D8B030D-6E8A-4147-A177-3AD203B41FA5}">
                      <a16:colId xmlns:a16="http://schemas.microsoft.com/office/drawing/2014/main" val="2145656156"/>
                    </a:ext>
                  </a:extLst>
                </a:gridCol>
                <a:gridCol w="1369911">
                  <a:extLst>
                    <a:ext uri="{9D8B030D-6E8A-4147-A177-3AD203B41FA5}">
                      <a16:colId xmlns:a16="http://schemas.microsoft.com/office/drawing/2014/main" val="3527311092"/>
                    </a:ext>
                  </a:extLst>
                </a:gridCol>
                <a:gridCol w="1369911">
                  <a:extLst>
                    <a:ext uri="{9D8B030D-6E8A-4147-A177-3AD203B41FA5}">
                      <a16:colId xmlns:a16="http://schemas.microsoft.com/office/drawing/2014/main" val="1095607910"/>
                    </a:ext>
                  </a:extLst>
                </a:gridCol>
                <a:gridCol w="1369911">
                  <a:extLst>
                    <a:ext uri="{9D8B030D-6E8A-4147-A177-3AD203B41FA5}">
                      <a16:colId xmlns:a16="http://schemas.microsoft.com/office/drawing/2014/main" val="1789067393"/>
                    </a:ext>
                  </a:extLst>
                </a:gridCol>
                <a:gridCol w="1369911">
                  <a:extLst>
                    <a:ext uri="{9D8B030D-6E8A-4147-A177-3AD203B41FA5}">
                      <a16:colId xmlns:a16="http://schemas.microsoft.com/office/drawing/2014/main" val="2550980531"/>
                    </a:ext>
                  </a:extLst>
                </a:gridCol>
                <a:gridCol w="1369911">
                  <a:extLst>
                    <a:ext uri="{9D8B030D-6E8A-4147-A177-3AD203B41FA5}">
                      <a16:colId xmlns:a16="http://schemas.microsoft.com/office/drawing/2014/main" val="3362275403"/>
                    </a:ext>
                  </a:extLst>
                </a:gridCol>
                <a:gridCol w="1532270">
                  <a:extLst>
                    <a:ext uri="{9D8B030D-6E8A-4147-A177-3AD203B41FA5}">
                      <a16:colId xmlns:a16="http://schemas.microsoft.com/office/drawing/2014/main" val="858827121"/>
                    </a:ext>
                  </a:extLst>
                </a:gridCol>
              </a:tblGrid>
              <a:tr h="443292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2022/2023 Financial Highlights Calendar</a:t>
                      </a: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6672045"/>
                  </a:ext>
                </a:extLst>
              </a:tr>
              <a:tr h="142998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1357277"/>
                  </a:ext>
                </a:extLst>
              </a:tr>
              <a:tr h="25024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August</a:t>
                      </a:r>
                    </a:p>
                  </a:txBody>
                  <a:tcPr marL="4878" marR="4878" marT="48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September</a:t>
                      </a:r>
                    </a:p>
                  </a:txBody>
                  <a:tcPr marL="4878" marR="4878" marT="48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October </a:t>
                      </a:r>
                    </a:p>
                  </a:txBody>
                  <a:tcPr marL="4878" marR="4878" marT="48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November</a:t>
                      </a:r>
                    </a:p>
                  </a:txBody>
                  <a:tcPr marL="4878" marR="4878" marT="48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December</a:t>
                      </a:r>
                    </a:p>
                  </a:txBody>
                  <a:tcPr marL="4878" marR="4878" marT="48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January</a:t>
                      </a:r>
                    </a:p>
                  </a:txBody>
                  <a:tcPr marL="4878" marR="4878" marT="48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9170411"/>
                  </a:ext>
                </a:extLst>
              </a:tr>
              <a:tr h="142998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0925147"/>
                  </a:ext>
                </a:extLst>
              </a:tr>
              <a:tr h="7149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Improvements Budget</a:t>
                      </a:r>
                    </a:p>
                  </a:txBody>
                  <a:tcPr marL="4878" marR="4878" marT="48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Project Advisory Committee (CPAC) meets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County Executive presents the Recommended Capital Plan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1966791"/>
                  </a:ext>
                </a:extLst>
              </a:tr>
              <a:tr h="14299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7992053"/>
                  </a:ext>
                </a:extLst>
              </a:tr>
              <a:tr h="14299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8956855"/>
                  </a:ext>
                </a:extLst>
              </a:tr>
              <a:tr h="5362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Operating Budget</a:t>
                      </a:r>
                    </a:p>
                  </a:txBody>
                  <a:tcPr marL="4878" marR="4878" marT="48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Executive presents the recommended budget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Department hearings(Legislature)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Adopted by Legislature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Operating Budget posted to the accounting system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6987085"/>
                  </a:ext>
                </a:extLst>
              </a:tr>
              <a:tr h="14299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5986336"/>
                  </a:ext>
                </a:extLst>
              </a:tr>
              <a:tr h="142998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7770938"/>
                  </a:ext>
                </a:extLst>
              </a:tr>
              <a:tr h="4561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Delinquent Tax Advertising</a:t>
                      </a:r>
                    </a:p>
                  </a:txBody>
                  <a:tcPr marL="4878" marR="4878" marT="48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Delinquency letters sent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Second and Third Publication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Filing with Clerk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4028014"/>
                  </a:ext>
                </a:extLst>
              </a:tr>
              <a:tr h="178747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Publication</a:t>
                      </a:r>
                    </a:p>
                  </a:txBody>
                  <a:tcPr marL="4878" marR="4878" marT="48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 Sale</a:t>
                      </a:r>
                    </a:p>
                  </a:txBody>
                  <a:tcPr marL="4878" marR="4878" marT="48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4998698"/>
                  </a:ext>
                </a:extLst>
              </a:tr>
              <a:tr h="178747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9793987"/>
                  </a:ext>
                </a:extLst>
              </a:tr>
              <a:tr h="178747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8315348"/>
                  </a:ext>
                </a:extLst>
              </a:tr>
              <a:tr h="7149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School and Village taxes</a:t>
                      </a:r>
                    </a:p>
                  </a:txBody>
                  <a:tcPr marL="4878" marR="4878" marT="48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Unpaid taxes returned by schools and villages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Unpaid school and village taxes re-levied on Town and County tax bills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7103410"/>
                  </a:ext>
                </a:extLst>
              </a:tr>
              <a:tr h="178747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7623321"/>
                  </a:ext>
                </a:extLst>
              </a:tr>
              <a:tr h="14299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941144"/>
                  </a:ext>
                </a:extLst>
              </a:tr>
              <a:tr h="5362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 Property Tax</a:t>
                      </a:r>
                    </a:p>
                  </a:txBody>
                  <a:tcPr marL="4878" marR="4878" marT="48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 Levies Computed for the County and Towns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Town collector warrants begin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6644816"/>
                  </a:ext>
                </a:extLst>
              </a:tr>
              <a:tr h="250245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4535798"/>
                  </a:ext>
                </a:extLst>
              </a:tr>
              <a:tr h="14299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4104849"/>
                  </a:ext>
                </a:extLst>
              </a:tr>
              <a:tr h="7149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 Closing</a:t>
                      </a:r>
                    </a:p>
                  </a:txBody>
                  <a:tcPr marL="4878" marR="4878" marT="48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 end closing notifications made to operating departments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50109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3372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113657D6-1765-636C-7F03-DA3419DF7FF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2338646"/>
              </p:ext>
            </p:extLst>
          </p:nvPr>
        </p:nvGraphicFramePr>
        <p:xfrm>
          <a:off x="637563" y="251670"/>
          <a:ext cx="11283193" cy="6350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Worksheet" r:id="rId3" imgW="5819679" imgH="3152775" progId="Excel.Sheet.8">
                  <p:embed/>
                </p:oleObj>
              </mc:Choice>
              <mc:Fallback>
                <p:oleObj name="Worksheet" r:id="rId3" imgW="5819679" imgH="31527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37563" y="251670"/>
                        <a:ext cx="11283193" cy="63504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9A756094-A313-4A27-B74C-9F567166517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35771" y="4806901"/>
            <a:ext cx="2082907" cy="1892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166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C57DD025-EC01-D38C-6E4E-8C66780E41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4745828"/>
              </p:ext>
            </p:extLst>
          </p:nvPr>
        </p:nvGraphicFramePr>
        <p:xfrm>
          <a:off x="190500" y="0"/>
          <a:ext cx="11811000" cy="6736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Worksheet" r:id="rId3" imgW="11810941" imgH="4629150" progId="Excel.Sheet.12">
                  <p:embed/>
                </p:oleObj>
              </mc:Choice>
              <mc:Fallback>
                <p:oleObj name="Worksheet" r:id="rId3" imgW="11810941" imgH="462915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0500" y="0"/>
                        <a:ext cx="11811000" cy="67363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DE379C19-339A-48E2-8F2F-F2D9EE7E26C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58475" y="121640"/>
            <a:ext cx="1343025" cy="1526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105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6083557-11E5-0EE9-B6C4-02E0CD8901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272276"/>
              </p:ext>
            </p:extLst>
          </p:nvPr>
        </p:nvGraphicFramePr>
        <p:xfrm>
          <a:off x="604008" y="-8389"/>
          <a:ext cx="10846963" cy="6961430"/>
        </p:xfrm>
        <a:graphic>
          <a:graphicData uri="http://schemas.openxmlformats.org/drawingml/2006/table">
            <a:tbl>
              <a:tblPr/>
              <a:tblGrid>
                <a:gridCol w="1711355">
                  <a:extLst>
                    <a:ext uri="{9D8B030D-6E8A-4147-A177-3AD203B41FA5}">
                      <a16:colId xmlns:a16="http://schemas.microsoft.com/office/drawing/2014/main" val="2763234378"/>
                    </a:ext>
                  </a:extLst>
                </a:gridCol>
                <a:gridCol w="2248248">
                  <a:extLst>
                    <a:ext uri="{9D8B030D-6E8A-4147-A177-3AD203B41FA5}">
                      <a16:colId xmlns:a16="http://schemas.microsoft.com/office/drawing/2014/main" val="55246633"/>
                    </a:ext>
                  </a:extLst>
                </a:gridCol>
                <a:gridCol w="1308682">
                  <a:extLst>
                    <a:ext uri="{9D8B030D-6E8A-4147-A177-3AD203B41FA5}">
                      <a16:colId xmlns:a16="http://schemas.microsoft.com/office/drawing/2014/main" val="2903901058"/>
                    </a:ext>
                  </a:extLst>
                </a:gridCol>
                <a:gridCol w="1426128">
                  <a:extLst>
                    <a:ext uri="{9D8B030D-6E8A-4147-A177-3AD203B41FA5}">
                      <a16:colId xmlns:a16="http://schemas.microsoft.com/office/drawing/2014/main" val="1562577663"/>
                    </a:ext>
                  </a:extLst>
                </a:gridCol>
                <a:gridCol w="1426128">
                  <a:extLst>
                    <a:ext uri="{9D8B030D-6E8A-4147-A177-3AD203B41FA5}">
                      <a16:colId xmlns:a16="http://schemas.microsoft.com/office/drawing/2014/main" val="1843629254"/>
                    </a:ext>
                  </a:extLst>
                </a:gridCol>
                <a:gridCol w="536895">
                  <a:extLst>
                    <a:ext uri="{9D8B030D-6E8A-4147-A177-3AD203B41FA5}">
                      <a16:colId xmlns:a16="http://schemas.microsoft.com/office/drawing/2014/main" val="654835084"/>
                    </a:ext>
                  </a:extLst>
                </a:gridCol>
                <a:gridCol w="620785">
                  <a:extLst>
                    <a:ext uri="{9D8B030D-6E8A-4147-A177-3AD203B41FA5}">
                      <a16:colId xmlns:a16="http://schemas.microsoft.com/office/drawing/2014/main" val="3272356578"/>
                    </a:ext>
                  </a:extLst>
                </a:gridCol>
                <a:gridCol w="1568742">
                  <a:extLst>
                    <a:ext uri="{9D8B030D-6E8A-4147-A177-3AD203B41FA5}">
                      <a16:colId xmlns:a16="http://schemas.microsoft.com/office/drawing/2014/main" val="3098423545"/>
                    </a:ext>
                  </a:extLst>
                </a:gridCol>
              </a:tblGrid>
              <a:tr h="65447">
                <a:tc gridSpan="8"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9614696"/>
                  </a:ext>
                </a:extLst>
              </a:tr>
              <a:tr h="26862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Quick Budgetary Reminder </a:t>
                      </a: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81672"/>
                  </a:ext>
                </a:extLst>
              </a:tr>
              <a:tr h="26862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Retirement</a:t>
                      </a: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4621896"/>
                  </a:ext>
                </a:extLst>
              </a:tr>
              <a:tr h="26862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Increase</a:t>
                      </a: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9569666"/>
                  </a:ext>
                </a:extLst>
              </a:tr>
              <a:tr h="26862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0799224"/>
                  </a:ext>
                </a:extLst>
              </a:tr>
              <a:tr h="26593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 over 2021</a:t>
                      </a: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781067"/>
                  </a:ext>
                </a:extLst>
              </a:tr>
              <a:tr h="26862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14,266,275 </a:t>
                      </a: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15,937,521 </a:t>
                      </a: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??? </a:t>
                      </a: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1,671,246 </a:t>
                      </a: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76671"/>
                  </a:ext>
                </a:extLst>
              </a:tr>
              <a:tr h="26862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207957"/>
                  </a:ext>
                </a:extLst>
              </a:tr>
              <a:tr h="26862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Health Care costs</a:t>
                      </a: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&lt;&lt;&lt;Budget&gt;&gt;&gt;</a:t>
                      </a: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&lt;&lt;&lt;Budget&gt;&gt;&gt;</a:t>
                      </a: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4185493"/>
                  </a:ext>
                </a:extLst>
              </a:tr>
              <a:tr h="26862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Prescription drugs</a:t>
                      </a: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17,698,319 </a:t>
                      </a: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19,483,875 </a:t>
                      </a: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20,218,024 </a:t>
                      </a: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3406498"/>
                  </a:ext>
                </a:extLst>
              </a:tr>
              <a:tr h="26862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Medical care</a:t>
                      </a: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10,757,390 </a:t>
                      </a: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11,044,051 </a:t>
                      </a: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10,831,222 </a:t>
                      </a: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1520779"/>
                  </a:ext>
                </a:extLst>
              </a:tr>
              <a:tr h="26862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care</a:t>
                      </a: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15,283,254 </a:t>
                      </a: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15,690,519 </a:t>
                      </a: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15,388,148 </a:t>
                      </a: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4202319"/>
                  </a:ext>
                </a:extLst>
              </a:tr>
              <a:tr h="26862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Services to Participants</a:t>
                      </a: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6,962,099 </a:t>
                      </a: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8,000,000 </a:t>
                      </a: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8,629,968 </a:t>
                      </a: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8598303"/>
                  </a:ext>
                </a:extLst>
              </a:tr>
              <a:tr h="26862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 over 2022</a:t>
                      </a: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0590666"/>
                  </a:ext>
                </a:extLst>
              </a:tr>
              <a:tr h="26862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50,701,062 </a:t>
                      </a: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54,218,445 </a:t>
                      </a: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55,067,362 </a:t>
                      </a: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848,917 </a:t>
                      </a: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4878665"/>
                  </a:ext>
                </a:extLst>
              </a:tr>
              <a:tr h="26862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4238229"/>
                  </a:ext>
                </a:extLst>
              </a:tr>
              <a:tr h="26862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Debt Service</a:t>
                      </a: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4157069"/>
                  </a:ext>
                </a:extLst>
              </a:tr>
              <a:tr h="26862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1624462"/>
                  </a:ext>
                </a:extLst>
              </a:tr>
              <a:tr h="26862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9999459"/>
                  </a:ext>
                </a:extLst>
              </a:tr>
              <a:tr h="26862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General Fund</a:t>
                      </a: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7,838,308 </a:t>
                      </a: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7,951,511 </a:t>
                      </a: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8713822"/>
                  </a:ext>
                </a:extLst>
              </a:tr>
              <a:tr h="26862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3242300"/>
                  </a:ext>
                </a:extLst>
              </a:tr>
              <a:tr h="26862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Funds</a:t>
                      </a: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10,176,201 </a:t>
                      </a: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11,237,343 </a:t>
                      </a: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4812276"/>
                  </a:ext>
                </a:extLst>
              </a:tr>
              <a:tr h="26862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 over 2022</a:t>
                      </a: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8203177"/>
                  </a:ext>
                </a:extLst>
              </a:tr>
              <a:tr h="26862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18,014,509 </a:t>
                      </a: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19,188,854 </a:t>
                      </a: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1,174,345 </a:t>
                      </a: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6003051"/>
                  </a:ext>
                </a:extLst>
              </a:tr>
              <a:tr h="26862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0437778"/>
                  </a:ext>
                </a:extLst>
              </a:tr>
              <a:tr h="26862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Total </a:t>
                      </a: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3,694,508 </a:t>
                      </a:r>
                    </a:p>
                  </a:txBody>
                  <a:tcPr marL="4730" marR="4730" marT="4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771209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141D53F7-23FD-4D69-AEB4-85CF762060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5800" y="4255490"/>
            <a:ext cx="1343025" cy="1526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541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6F66E5C-7101-7835-538C-A7CC8EA52E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2485799"/>
              </p:ext>
            </p:extLst>
          </p:nvPr>
        </p:nvGraphicFramePr>
        <p:xfrm>
          <a:off x="847287" y="721453"/>
          <a:ext cx="10486239" cy="5771631"/>
        </p:xfrm>
        <a:graphic>
          <a:graphicData uri="http://schemas.openxmlformats.org/drawingml/2006/table">
            <a:tbl>
              <a:tblPr/>
              <a:tblGrid>
                <a:gridCol w="729742">
                  <a:extLst>
                    <a:ext uri="{9D8B030D-6E8A-4147-A177-3AD203B41FA5}">
                      <a16:colId xmlns:a16="http://schemas.microsoft.com/office/drawing/2014/main" val="2574851631"/>
                    </a:ext>
                  </a:extLst>
                </a:gridCol>
                <a:gridCol w="855166">
                  <a:extLst>
                    <a:ext uri="{9D8B030D-6E8A-4147-A177-3AD203B41FA5}">
                      <a16:colId xmlns:a16="http://schemas.microsoft.com/office/drawing/2014/main" val="1849694536"/>
                    </a:ext>
                  </a:extLst>
                </a:gridCol>
                <a:gridCol w="729742">
                  <a:extLst>
                    <a:ext uri="{9D8B030D-6E8A-4147-A177-3AD203B41FA5}">
                      <a16:colId xmlns:a16="http://schemas.microsoft.com/office/drawing/2014/main" val="1812224807"/>
                    </a:ext>
                  </a:extLst>
                </a:gridCol>
                <a:gridCol w="2037196">
                  <a:extLst>
                    <a:ext uri="{9D8B030D-6E8A-4147-A177-3AD203B41FA5}">
                      <a16:colId xmlns:a16="http://schemas.microsoft.com/office/drawing/2014/main" val="3049547387"/>
                    </a:ext>
                  </a:extLst>
                </a:gridCol>
                <a:gridCol w="729742">
                  <a:extLst>
                    <a:ext uri="{9D8B030D-6E8A-4147-A177-3AD203B41FA5}">
                      <a16:colId xmlns:a16="http://schemas.microsoft.com/office/drawing/2014/main" val="2475395698"/>
                    </a:ext>
                  </a:extLst>
                </a:gridCol>
                <a:gridCol w="729742">
                  <a:extLst>
                    <a:ext uri="{9D8B030D-6E8A-4147-A177-3AD203B41FA5}">
                      <a16:colId xmlns:a16="http://schemas.microsoft.com/office/drawing/2014/main" val="4112186103"/>
                    </a:ext>
                  </a:extLst>
                </a:gridCol>
                <a:gridCol w="855166">
                  <a:extLst>
                    <a:ext uri="{9D8B030D-6E8A-4147-A177-3AD203B41FA5}">
                      <a16:colId xmlns:a16="http://schemas.microsoft.com/office/drawing/2014/main" val="19000274"/>
                    </a:ext>
                  </a:extLst>
                </a:gridCol>
                <a:gridCol w="729742">
                  <a:extLst>
                    <a:ext uri="{9D8B030D-6E8A-4147-A177-3AD203B41FA5}">
                      <a16:colId xmlns:a16="http://schemas.microsoft.com/office/drawing/2014/main" val="1069769271"/>
                    </a:ext>
                  </a:extLst>
                </a:gridCol>
                <a:gridCol w="2360259">
                  <a:extLst>
                    <a:ext uri="{9D8B030D-6E8A-4147-A177-3AD203B41FA5}">
                      <a16:colId xmlns:a16="http://schemas.microsoft.com/office/drawing/2014/main" val="83328155"/>
                    </a:ext>
                  </a:extLst>
                </a:gridCol>
                <a:gridCol w="729742">
                  <a:extLst>
                    <a:ext uri="{9D8B030D-6E8A-4147-A177-3AD203B41FA5}">
                      <a16:colId xmlns:a16="http://schemas.microsoft.com/office/drawing/2014/main" val="742570113"/>
                    </a:ext>
                  </a:extLst>
                </a:gridCol>
              </a:tblGrid>
              <a:tr h="294471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336739"/>
                  </a:ext>
                </a:extLst>
              </a:tr>
              <a:tr h="294471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9002739"/>
                  </a:ext>
                </a:extLst>
              </a:tr>
              <a:tr h="618389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Salaries Full-time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 Personal Services lines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6178015"/>
                  </a:ext>
                </a:extLst>
              </a:tr>
              <a:tr h="294471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4309944"/>
                  </a:ext>
                </a:extLst>
              </a:tr>
              <a:tr h="294471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7489575"/>
                  </a:ext>
                </a:extLst>
              </a:tr>
              <a:tr h="294471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1603840"/>
                  </a:ext>
                </a:extLst>
              </a:tr>
              <a:tr h="618389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71,699,145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81,072,861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3049315"/>
                  </a:ext>
                </a:extLst>
              </a:tr>
              <a:tr h="618389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3265672"/>
                  </a:ext>
                </a:extLst>
              </a:tr>
              <a:tr h="618389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78,518,537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90,489,191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3627511"/>
                  </a:ext>
                </a:extLst>
              </a:tr>
              <a:tr h="618389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3957641"/>
                  </a:ext>
                </a:extLst>
              </a:tr>
              <a:tr h="618389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6,819,392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9,416,330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6233985"/>
                  </a:ext>
                </a:extLst>
              </a:tr>
              <a:tr h="294471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6638769"/>
                  </a:ext>
                </a:extLst>
              </a:tr>
              <a:tr h="294471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722482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1BBF48E9-44D4-480A-91FF-EC7C96FF49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9425" y="4893665"/>
            <a:ext cx="1343025" cy="1526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334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2CE1D9E-AD8B-2FF3-5286-C94A939D9B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289496"/>
              </p:ext>
            </p:extLst>
          </p:nvPr>
        </p:nvGraphicFramePr>
        <p:xfrm>
          <a:off x="2743200" y="1723639"/>
          <a:ext cx="6705600" cy="3095625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385515659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79757586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5986445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641880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418802066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3800073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89312135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74663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85650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0821118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1 % increase in Real Property Tax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1532513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7597516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equals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416172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589874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$723,530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6982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12908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706014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52E69193-624D-4B2A-808D-A7D5EA78A7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9425" y="5762625"/>
            <a:ext cx="466725" cy="65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84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102DF3D-98B1-43B5-1D4F-53B02802A3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3541416"/>
              </p:ext>
            </p:extLst>
          </p:nvPr>
        </p:nvGraphicFramePr>
        <p:xfrm>
          <a:off x="159392" y="234892"/>
          <a:ext cx="11803310" cy="6616467"/>
        </p:xfrm>
        <a:graphic>
          <a:graphicData uri="http://schemas.openxmlformats.org/drawingml/2006/table">
            <a:tbl>
              <a:tblPr/>
              <a:tblGrid>
                <a:gridCol w="970918">
                  <a:extLst>
                    <a:ext uri="{9D8B030D-6E8A-4147-A177-3AD203B41FA5}">
                      <a16:colId xmlns:a16="http://schemas.microsoft.com/office/drawing/2014/main" val="3705462519"/>
                    </a:ext>
                  </a:extLst>
                </a:gridCol>
                <a:gridCol w="1129563">
                  <a:extLst>
                    <a:ext uri="{9D8B030D-6E8A-4147-A177-3AD203B41FA5}">
                      <a16:colId xmlns:a16="http://schemas.microsoft.com/office/drawing/2014/main" val="2114960148"/>
                    </a:ext>
                  </a:extLst>
                </a:gridCol>
                <a:gridCol w="1459549">
                  <a:extLst>
                    <a:ext uri="{9D8B030D-6E8A-4147-A177-3AD203B41FA5}">
                      <a16:colId xmlns:a16="http://schemas.microsoft.com/office/drawing/2014/main" val="43389684"/>
                    </a:ext>
                  </a:extLst>
                </a:gridCol>
                <a:gridCol w="1148602">
                  <a:extLst>
                    <a:ext uri="{9D8B030D-6E8A-4147-A177-3AD203B41FA5}">
                      <a16:colId xmlns:a16="http://schemas.microsoft.com/office/drawing/2014/main" val="961590192"/>
                    </a:ext>
                  </a:extLst>
                </a:gridCol>
                <a:gridCol w="1624542">
                  <a:extLst>
                    <a:ext uri="{9D8B030D-6E8A-4147-A177-3AD203B41FA5}">
                      <a16:colId xmlns:a16="http://schemas.microsoft.com/office/drawing/2014/main" val="283722767"/>
                    </a:ext>
                  </a:extLst>
                </a:gridCol>
                <a:gridCol w="1408783">
                  <a:extLst>
                    <a:ext uri="{9D8B030D-6E8A-4147-A177-3AD203B41FA5}">
                      <a16:colId xmlns:a16="http://schemas.microsoft.com/office/drawing/2014/main" val="2315120855"/>
                    </a:ext>
                  </a:extLst>
                </a:gridCol>
                <a:gridCol w="209414">
                  <a:extLst>
                    <a:ext uri="{9D8B030D-6E8A-4147-A177-3AD203B41FA5}">
                      <a16:colId xmlns:a16="http://schemas.microsoft.com/office/drawing/2014/main" val="300312394"/>
                    </a:ext>
                  </a:extLst>
                </a:gridCol>
                <a:gridCol w="1402436">
                  <a:extLst>
                    <a:ext uri="{9D8B030D-6E8A-4147-A177-3AD203B41FA5}">
                      <a16:colId xmlns:a16="http://schemas.microsoft.com/office/drawing/2014/main" val="1961677160"/>
                    </a:ext>
                  </a:extLst>
                </a:gridCol>
                <a:gridCol w="1256482">
                  <a:extLst>
                    <a:ext uri="{9D8B030D-6E8A-4147-A177-3AD203B41FA5}">
                      <a16:colId xmlns:a16="http://schemas.microsoft.com/office/drawing/2014/main" val="2193129983"/>
                    </a:ext>
                  </a:extLst>
                </a:gridCol>
                <a:gridCol w="590165">
                  <a:extLst>
                    <a:ext uri="{9D8B030D-6E8A-4147-A177-3AD203B41FA5}">
                      <a16:colId xmlns:a16="http://schemas.microsoft.com/office/drawing/2014/main" val="154550769"/>
                    </a:ext>
                  </a:extLst>
                </a:gridCol>
                <a:gridCol w="602856">
                  <a:extLst>
                    <a:ext uri="{9D8B030D-6E8A-4147-A177-3AD203B41FA5}">
                      <a16:colId xmlns:a16="http://schemas.microsoft.com/office/drawing/2014/main" val="608991032"/>
                    </a:ext>
                  </a:extLst>
                </a:gridCol>
              </a:tblGrid>
              <a:tr h="254757"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Broome County Sales Tax Revenue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3593604"/>
                  </a:ext>
                </a:extLst>
              </a:tr>
              <a:tr h="254757"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By receipt for the last quarter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0312117"/>
                  </a:ext>
                </a:extLst>
              </a:tr>
              <a:tr h="141532">
                <a:tc gridSpan="11"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8136296"/>
                  </a:ext>
                </a:extLst>
              </a:tr>
              <a:tr h="141532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7360662"/>
                  </a:ext>
                </a:extLst>
              </a:tr>
              <a:tr h="294386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 over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8219871"/>
                  </a:ext>
                </a:extLst>
              </a:tr>
              <a:tr h="294386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7111077"/>
                  </a:ext>
                </a:extLst>
              </a:tr>
              <a:tr h="294386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4838822"/>
                  </a:ext>
                </a:extLst>
              </a:tr>
              <a:tr h="29438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June First Receipt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6,184,418 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3,905,654 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5,981,393 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7,485,891 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1,504,498 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25.15%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7812506"/>
                  </a:ext>
                </a:extLst>
              </a:tr>
              <a:tr h="29438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June Second Receipt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1,302,912 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660,027 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1,376,074 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1,501,486 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125,412 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9.11%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3422808"/>
                  </a:ext>
                </a:extLst>
              </a:tr>
              <a:tr h="29438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June Third Receipt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3,996,018 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4,507,621 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6,155,570 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1,360,109 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(4,795,461)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-77.90%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6141684"/>
                  </a:ext>
                </a:extLst>
              </a:tr>
              <a:tr h="29438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July First receipt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3,398,425 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2,533,969 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3,569,321 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3,627,581 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58,260 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1.63%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0119974"/>
                  </a:ext>
                </a:extLst>
              </a:tr>
              <a:tr h="33288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July Second Receipt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2,182,855 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1,810,232 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2,599,107 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1,983,434 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(615,673)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-23.69%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2986514"/>
                  </a:ext>
                </a:extLst>
              </a:tr>
              <a:tr h="33288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August First Receipt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5,832,477 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5,037,279 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6,432,497 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7,060,722 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628,225 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9.77%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7026747"/>
                  </a:ext>
                </a:extLst>
              </a:tr>
              <a:tr h="294386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6704417"/>
                  </a:ext>
                </a:extLst>
              </a:tr>
              <a:tr h="294386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8986604"/>
                  </a:ext>
                </a:extLst>
              </a:tr>
              <a:tr h="29438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Year to date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45,889,850 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40,738,805 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51,339,170 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54,400,709 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3,061,539 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5.96%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0591954"/>
                  </a:ext>
                </a:extLst>
              </a:tr>
              <a:tr h="294386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3251602"/>
                  </a:ext>
                </a:extLst>
              </a:tr>
              <a:tr h="3058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2022 Budget 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94,674,568 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5270875"/>
                  </a:ext>
                </a:extLst>
              </a:tr>
              <a:tr h="23777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3992032"/>
                  </a:ext>
                </a:extLst>
              </a:tr>
              <a:tr h="23777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Short of budget 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40,273,859 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9994239"/>
                  </a:ext>
                </a:extLst>
              </a:tr>
              <a:tr h="23777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Last year's receipts from August 6 on 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50,537,354 </a:t>
                      </a: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8356154"/>
                  </a:ext>
                </a:extLst>
              </a:tr>
              <a:tr h="76361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46" marR="4146" marT="4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288881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EE8EF09F-4B35-4AB5-8163-51AF2482CF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0133" y="5061937"/>
            <a:ext cx="469433" cy="65842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FB3B502-A844-4F6D-96A4-0A1A6DAA03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8383" y="234892"/>
            <a:ext cx="568092" cy="6584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34A158C-073E-4B7C-B461-18F7315650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1658" y="564104"/>
            <a:ext cx="469433" cy="6584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DFE6F0D-702A-467E-A90F-1C96133E96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1657" y="5033362"/>
            <a:ext cx="469433" cy="6584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B9F50A0-3777-4A22-937D-243A55F1CA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5883" y="1337662"/>
            <a:ext cx="469433" cy="65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2930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401</Words>
  <Application>Microsoft Office PowerPoint</Application>
  <PresentationFormat>Widescreen</PresentationFormat>
  <Paragraphs>160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Knebel, Jerome Z.</dc:creator>
  <cp:lastModifiedBy>Hall, Carol L.</cp:lastModifiedBy>
  <cp:revision>6</cp:revision>
  <cp:lastPrinted>2022-08-10T12:33:09Z</cp:lastPrinted>
  <dcterms:created xsi:type="dcterms:W3CDTF">2022-08-09T13:01:19Z</dcterms:created>
  <dcterms:modified xsi:type="dcterms:W3CDTF">2022-08-10T17:10:00Z</dcterms:modified>
</cp:coreProperties>
</file>