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8"/>
  </p:notesMasterIdLst>
  <p:handoutMasterIdLst>
    <p:handoutMasterId r:id="rId9"/>
  </p:handoutMasterIdLst>
  <p:sldIdLst>
    <p:sldId id="256" r:id="rId2"/>
    <p:sldId id="268" r:id="rId3"/>
    <p:sldId id="270" r:id="rId4"/>
    <p:sldId id="265" r:id="rId5"/>
    <p:sldId id="272" r:id="rId6"/>
    <p:sldId id="27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294" autoAdjust="0"/>
  </p:normalViewPr>
  <p:slideViewPr>
    <p:cSldViewPr snapToGrid="0">
      <p:cViewPr varScale="1">
        <p:scale>
          <a:sx n="87" d="100"/>
          <a:sy n="87" d="100"/>
        </p:scale>
        <p:origin x="696" y="7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05747F-C2B6-48F4-B230-931F3251F608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E505937-A1D1-4FCF-B857-F28870C2B438}">
      <dgm:prSet phldrT="[Text]"/>
      <dgm:spPr/>
      <dgm:t>
        <a:bodyPr/>
        <a:lstStyle/>
        <a:p>
          <a:r>
            <a:rPr lang="en-US" dirty="0"/>
            <a:t>Meetings with Taskforce via Zoom</a:t>
          </a:r>
        </a:p>
      </dgm:t>
      <dgm:extLst>
        <a:ext uri="{E40237B7-FDA0-4F09-8148-C483321AD2D9}">
          <dgm14:cNvPr xmlns:dgm14="http://schemas.microsoft.com/office/drawing/2010/diagram" id="0" name="" title="Step 1 Title"/>
        </a:ext>
      </dgm:extLst>
    </dgm:pt>
    <dgm:pt modelId="{C7132FAD-B185-4405-ABD4-A30DEAC13416}" type="parTrans" cxnId="{2577AF47-547F-47F7-A484-871FB3256470}">
      <dgm:prSet/>
      <dgm:spPr/>
      <dgm:t>
        <a:bodyPr/>
        <a:lstStyle/>
        <a:p>
          <a:endParaRPr lang="en-US"/>
        </a:p>
      </dgm:t>
    </dgm:pt>
    <dgm:pt modelId="{3B7DB6A5-4C5E-46B9-A357-36BB8E4D8D85}" type="sibTrans" cxnId="{2577AF47-547F-47F7-A484-871FB3256470}">
      <dgm:prSet/>
      <dgm:spPr/>
      <dgm:t>
        <a:bodyPr/>
        <a:lstStyle/>
        <a:p>
          <a:endParaRPr lang="en-US"/>
        </a:p>
      </dgm:t>
    </dgm:pt>
    <dgm:pt modelId="{754976FE-E4B0-4743-B453-0E44EC68399E}">
      <dgm:prSet phldrT="[Text]"/>
      <dgm:spPr/>
      <dgm:t>
        <a:bodyPr/>
        <a:lstStyle/>
        <a:p>
          <a:r>
            <a:rPr lang="en-US" dirty="0"/>
            <a:t>12/8/2020 – 2/10/2021</a:t>
          </a:r>
        </a:p>
      </dgm:t>
      <dgm:extLst>
        <a:ext uri="{E40237B7-FDA0-4F09-8148-C483321AD2D9}">
          <dgm14:cNvPr xmlns:dgm14="http://schemas.microsoft.com/office/drawing/2010/diagram" id="0" name="" title="Step 1 task description"/>
        </a:ext>
      </dgm:extLst>
    </dgm:pt>
    <dgm:pt modelId="{4D9FEAA5-C005-491D-B43A-D4F62D2E4495}" type="parTrans" cxnId="{76698416-48B6-446C-BC4D-BBB529F863E9}">
      <dgm:prSet/>
      <dgm:spPr/>
      <dgm:t>
        <a:bodyPr/>
        <a:lstStyle/>
        <a:p>
          <a:endParaRPr lang="en-US"/>
        </a:p>
      </dgm:t>
    </dgm:pt>
    <dgm:pt modelId="{C2AD5ED6-AB5F-4192-9A90-DE66475C951C}" type="sibTrans" cxnId="{76698416-48B6-446C-BC4D-BBB529F863E9}">
      <dgm:prSet/>
      <dgm:spPr/>
      <dgm:t>
        <a:bodyPr/>
        <a:lstStyle/>
        <a:p>
          <a:endParaRPr lang="en-US"/>
        </a:p>
      </dgm:t>
    </dgm:pt>
    <dgm:pt modelId="{B1295C8C-8D1F-43C6-82C9-E9A0C9D69E91}">
      <dgm:prSet phldrT="[Text]"/>
      <dgm:spPr/>
      <dgm:t>
        <a:bodyPr/>
        <a:lstStyle/>
        <a:p>
          <a:r>
            <a:rPr lang="en-US" dirty="0"/>
            <a:t>Public Listening Session via Zoom</a:t>
          </a:r>
        </a:p>
      </dgm:t>
      <dgm:extLst>
        <a:ext uri="{E40237B7-FDA0-4F09-8148-C483321AD2D9}">
          <dgm14:cNvPr xmlns:dgm14="http://schemas.microsoft.com/office/drawing/2010/diagram" id="0" name="" title="Step 2 Title"/>
        </a:ext>
      </dgm:extLst>
    </dgm:pt>
    <dgm:pt modelId="{E5C704B0-DB8C-4E8C-A7B3-49A7A120BF7B}" type="parTrans" cxnId="{47137A9B-2AFD-43A1-BF60-A42D27E140F6}">
      <dgm:prSet/>
      <dgm:spPr/>
      <dgm:t>
        <a:bodyPr/>
        <a:lstStyle/>
        <a:p>
          <a:endParaRPr lang="en-US"/>
        </a:p>
      </dgm:t>
    </dgm:pt>
    <dgm:pt modelId="{8C31FF87-D786-498F-B4F8-FA4F5650B856}" type="sibTrans" cxnId="{47137A9B-2AFD-43A1-BF60-A42D27E140F6}">
      <dgm:prSet/>
      <dgm:spPr/>
      <dgm:t>
        <a:bodyPr/>
        <a:lstStyle/>
        <a:p>
          <a:endParaRPr lang="en-US"/>
        </a:p>
      </dgm:t>
    </dgm:pt>
    <dgm:pt modelId="{3DC9E84D-4109-41D9-B23B-CD33F63307C9}">
      <dgm:prSet phldrT="[Text]"/>
      <dgm:spPr/>
      <dgm:t>
        <a:bodyPr/>
        <a:lstStyle/>
        <a:p>
          <a:r>
            <a:rPr lang="en-US" dirty="0"/>
            <a:t>1/13/2021</a:t>
          </a:r>
        </a:p>
      </dgm:t>
      <dgm:extLst>
        <a:ext uri="{E40237B7-FDA0-4F09-8148-C483321AD2D9}">
          <dgm14:cNvPr xmlns:dgm14="http://schemas.microsoft.com/office/drawing/2010/diagram" id="0" name="" title="Step 2 task description"/>
        </a:ext>
      </dgm:extLst>
    </dgm:pt>
    <dgm:pt modelId="{D44FDFB6-DCEB-482B-A44F-4AD4680B4845}" type="parTrans" cxnId="{7A48A55B-5522-4A42-ADC5-ACE0221D155E}">
      <dgm:prSet/>
      <dgm:spPr/>
      <dgm:t>
        <a:bodyPr/>
        <a:lstStyle/>
        <a:p>
          <a:endParaRPr lang="en-US"/>
        </a:p>
      </dgm:t>
    </dgm:pt>
    <dgm:pt modelId="{EF816448-0FE2-4DFA-B1FE-96F43A2497E4}" type="sibTrans" cxnId="{7A48A55B-5522-4A42-ADC5-ACE0221D155E}">
      <dgm:prSet/>
      <dgm:spPr/>
      <dgm:t>
        <a:bodyPr/>
        <a:lstStyle/>
        <a:p>
          <a:endParaRPr lang="en-US"/>
        </a:p>
      </dgm:t>
    </dgm:pt>
    <dgm:pt modelId="{398C4C62-02C4-4A91-B786-6B3C60549C0C}">
      <dgm:prSet phldrT="[Text]"/>
      <dgm:spPr/>
      <dgm:t>
        <a:bodyPr/>
        <a:lstStyle/>
        <a:p>
          <a:r>
            <a:rPr lang="en-US" dirty="0"/>
            <a:t>Public Comment Form Launched Online</a:t>
          </a:r>
        </a:p>
      </dgm:t>
    </dgm:pt>
    <dgm:pt modelId="{710BAE6A-1D03-4BB0-8C25-75B698134579}" type="parTrans" cxnId="{050FAFEF-930A-4126-A547-7BE7741083AA}">
      <dgm:prSet/>
      <dgm:spPr/>
      <dgm:t>
        <a:bodyPr/>
        <a:lstStyle/>
        <a:p>
          <a:endParaRPr lang="en-US"/>
        </a:p>
      </dgm:t>
    </dgm:pt>
    <dgm:pt modelId="{A606B13E-BFAD-4B31-AAA7-E78B10EBF07E}" type="sibTrans" cxnId="{050FAFEF-930A-4126-A547-7BE7741083AA}">
      <dgm:prSet/>
      <dgm:spPr/>
      <dgm:t>
        <a:bodyPr/>
        <a:lstStyle/>
        <a:p>
          <a:endParaRPr lang="en-US"/>
        </a:p>
      </dgm:t>
    </dgm:pt>
    <dgm:pt modelId="{1B41DC41-29F0-4922-BFC5-D6FC08605C24}">
      <dgm:prSet phldrT="[Text]"/>
      <dgm:spPr/>
      <dgm:t>
        <a:bodyPr/>
        <a:lstStyle/>
        <a:p>
          <a:r>
            <a:rPr lang="en-US" dirty="0"/>
            <a:t>Public Hearing on Draft Plan Via Zoom</a:t>
          </a:r>
        </a:p>
      </dgm:t>
      <dgm:extLst>
        <a:ext uri="{E40237B7-FDA0-4F09-8148-C483321AD2D9}">
          <dgm14:cNvPr xmlns:dgm14="http://schemas.microsoft.com/office/drawing/2010/diagram" id="0" name="" title="Step 3 Title"/>
        </a:ext>
      </dgm:extLst>
    </dgm:pt>
    <dgm:pt modelId="{CE9E3E3B-2FC2-4FCA-97C2-0743E0F5A1A8}" type="parTrans" cxnId="{EBEFFE02-D79C-4682-B676-2C45B3EDDB59}">
      <dgm:prSet/>
      <dgm:spPr/>
      <dgm:t>
        <a:bodyPr/>
        <a:lstStyle/>
        <a:p>
          <a:endParaRPr lang="en-US"/>
        </a:p>
      </dgm:t>
    </dgm:pt>
    <dgm:pt modelId="{B1482198-B815-4549-93A1-1975942E3B24}" type="sibTrans" cxnId="{EBEFFE02-D79C-4682-B676-2C45B3EDDB59}">
      <dgm:prSet/>
      <dgm:spPr/>
      <dgm:t>
        <a:bodyPr/>
        <a:lstStyle/>
        <a:p>
          <a:endParaRPr lang="en-US"/>
        </a:p>
      </dgm:t>
    </dgm:pt>
    <dgm:pt modelId="{4777BA7A-CB4C-4047-A5C1-19C4370C7AE7}">
      <dgm:prSet phldrT="[Text]"/>
      <dgm:spPr/>
      <dgm:t>
        <a:bodyPr/>
        <a:lstStyle/>
        <a:p>
          <a:r>
            <a:rPr lang="en-US" dirty="0"/>
            <a:t>2/16/2021</a:t>
          </a:r>
        </a:p>
      </dgm:t>
      <dgm:extLst>
        <a:ext uri="{E40237B7-FDA0-4F09-8148-C483321AD2D9}">
          <dgm14:cNvPr xmlns:dgm14="http://schemas.microsoft.com/office/drawing/2010/diagram" id="0" name="" title="Step 3 task description"/>
        </a:ext>
      </dgm:extLst>
    </dgm:pt>
    <dgm:pt modelId="{DBA40324-CF00-4C14-AB62-75C05DB6EAE5}" type="parTrans" cxnId="{991CB489-1893-438D-BC32-42AAD94F996C}">
      <dgm:prSet/>
      <dgm:spPr/>
      <dgm:t>
        <a:bodyPr/>
        <a:lstStyle/>
        <a:p>
          <a:endParaRPr lang="en-US"/>
        </a:p>
      </dgm:t>
    </dgm:pt>
    <dgm:pt modelId="{494B452E-9B16-41EA-8512-F0037B9C3E0D}" type="sibTrans" cxnId="{991CB489-1893-438D-BC32-42AAD94F996C}">
      <dgm:prSet/>
      <dgm:spPr/>
      <dgm:t>
        <a:bodyPr/>
        <a:lstStyle/>
        <a:p>
          <a:endParaRPr lang="en-US"/>
        </a:p>
      </dgm:t>
    </dgm:pt>
    <dgm:pt modelId="{6C394397-D1FF-412A-9B1A-A1C7497BA927}">
      <dgm:prSet phldrT="[Text]"/>
      <dgm:spPr/>
      <dgm:t>
        <a:bodyPr/>
        <a:lstStyle/>
        <a:p>
          <a:r>
            <a:rPr lang="en-US" dirty="0"/>
            <a:t>Feedback Also Accepted via Email</a:t>
          </a:r>
        </a:p>
      </dgm:t>
    </dgm:pt>
    <dgm:pt modelId="{425D4D77-0B0F-403F-9E7B-0D6810A3F122}" type="parTrans" cxnId="{40E1DA70-D516-4525-B8C3-5B91C3FA1389}">
      <dgm:prSet/>
      <dgm:spPr/>
      <dgm:t>
        <a:bodyPr/>
        <a:lstStyle/>
        <a:p>
          <a:endParaRPr lang="en-US"/>
        </a:p>
      </dgm:t>
    </dgm:pt>
    <dgm:pt modelId="{C962F407-523D-4723-A0B0-319C51C91A51}" type="sibTrans" cxnId="{40E1DA70-D516-4525-B8C3-5B91C3FA1389}">
      <dgm:prSet/>
      <dgm:spPr/>
      <dgm:t>
        <a:bodyPr/>
        <a:lstStyle/>
        <a:p>
          <a:endParaRPr lang="en-US"/>
        </a:p>
      </dgm:t>
    </dgm:pt>
    <dgm:pt modelId="{0D5D61AC-5259-40CD-8E60-C7A60C9E094C}" type="pres">
      <dgm:prSet presAssocID="{CE05747F-C2B6-48F4-B230-931F3251F608}" presName="linear" presStyleCnt="0">
        <dgm:presLayoutVars>
          <dgm:animLvl val="lvl"/>
          <dgm:resizeHandles val="exact"/>
        </dgm:presLayoutVars>
      </dgm:prSet>
      <dgm:spPr/>
    </dgm:pt>
    <dgm:pt modelId="{E48273AB-5110-4FB3-8068-77F1E8C19D70}" type="pres">
      <dgm:prSet presAssocID="{7E505937-A1D1-4FCF-B857-F28870C2B43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60743BD-F44D-4BF3-9863-F5D166FDBEF5}" type="pres">
      <dgm:prSet presAssocID="{7E505937-A1D1-4FCF-B857-F28870C2B438}" presName="childText" presStyleLbl="revTx" presStyleIdx="0" presStyleCnt="3">
        <dgm:presLayoutVars>
          <dgm:bulletEnabled val="1"/>
        </dgm:presLayoutVars>
      </dgm:prSet>
      <dgm:spPr/>
    </dgm:pt>
    <dgm:pt modelId="{046C0C59-7736-4C26-9A8E-1506162FED79}" type="pres">
      <dgm:prSet presAssocID="{B1295C8C-8D1F-43C6-82C9-E9A0C9D69E9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86B86AC-A25F-4FAD-BD44-13D6286DB5AC}" type="pres">
      <dgm:prSet presAssocID="{B1295C8C-8D1F-43C6-82C9-E9A0C9D69E91}" presName="childText" presStyleLbl="revTx" presStyleIdx="1" presStyleCnt="3">
        <dgm:presLayoutVars>
          <dgm:bulletEnabled val="1"/>
        </dgm:presLayoutVars>
      </dgm:prSet>
      <dgm:spPr/>
    </dgm:pt>
    <dgm:pt modelId="{E43C16AD-ED87-4AE7-B02C-E4364DEA3E01}" type="pres">
      <dgm:prSet presAssocID="{1B41DC41-29F0-4922-BFC5-D6FC08605C2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419255D-07C5-4751-8C60-74B067466F25}" type="pres">
      <dgm:prSet presAssocID="{1B41DC41-29F0-4922-BFC5-D6FC08605C24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EBEFFE02-D79C-4682-B676-2C45B3EDDB59}" srcId="{CE05747F-C2B6-48F4-B230-931F3251F608}" destId="{1B41DC41-29F0-4922-BFC5-D6FC08605C24}" srcOrd="2" destOrd="0" parTransId="{CE9E3E3B-2FC2-4FCA-97C2-0743E0F5A1A8}" sibTransId="{B1482198-B815-4549-93A1-1975942E3B24}"/>
    <dgm:cxn modelId="{76698416-48B6-446C-BC4D-BBB529F863E9}" srcId="{7E505937-A1D1-4FCF-B857-F28870C2B438}" destId="{754976FE-E4B0-4743-B453-0E44EC68399E}" srcOrd="0" destOrd="0" parTransId="{4D9FEAA5-C005-491D-B43A-D4F62D2E4495}" sibTransId="{C2AD5ED6-AB5F-4192-9A90-DE66475C951C}"/>
    <dgm:cxn modelId="{63CAEF18-7B36-4A28-BADF-504876AFA073}" type="presOf" srcId="{398C4C62-02C4-4A91-B786-6B3C60549C0C}" destId="{F86B86AC-A25F-4FAD-BD44-13D6286DB5AC}" srcOrd="0" destOrd="1" presId="urn:microsoft.com/office/officeart/2005/8/layout/vList2"/>
    <dgm:cxn modelId="{55E1F63E-FE88-46CE-A8EF-6F1AA73AED55}" type="presOf" srcId="{3DC9E84D-4109-41D9-B23B-CD33F63307C9}" destId="{F86B86AC-A25F-4FAD-BD44-13D6286DB5AC}" srcOrd="0" destOrd="0" presId="urn:microsoft.com/office/officeart/2005/8/layout/vList2"/>
    <dgm:cxn modelId="{12628B3F-4785-435E-9728-FFDCD38C4620}" type="presOf" srcId="{7E505937-A1D1-4FCF-B857-F28870C2B438}" destId="{E48273AB-5110-4FB3-8068-77F1E8C19D70}" srcOrd="0" destOrd="0" presId="urn:microsoft.com/office/officeart/2005/8/layout/vList2"/>
    <dgm:cxn modelId="{7A48A55B-5522-4A42-ADC5-ACE0221D155E}" srcId="{B1295C8C-8D1F-43C6-82C9-E9A0C9D69E91}" destId="{3DC9E84D-4109-41D9-B23B-CD33F63307C9}" srcOrd="0" destOrd="0" parTransId="{D44FDFB6-DCEB-482B-A44F-4AD4680B4845}" sibTransId="{EF816448-0FE2-4DFA-B1FE-96F43A2497E4}"/>
    <dgm:cxn modelId="{ACDAE05D-2DF8-46E8-9D3F-34BEC74CFAEA}" type="presOf" srcId="{6C394397-D1FF-412A-9B1A-A1C7497BA927}" destId="{6419255D-07C5-4751-8C60-74B067466F25}" srcOrd="0" destOrd="1" presId="urn:microsoft.com/office/officeart/2005/8/layout/vList2"/>
    <dgm:cxn modelId="{E59A6F43-2FE5-4086-A48C-4861F993BB31}" type="presOf" srcId="{CE05747F-C2B6-48F4-B230-931F3251F608}" destId="{0D5D61AC-5259-40CD-8E60-C7A60C9E094C}" srcOrd="0" destOrd="0" presId="urn:microsoft.com/office/officeart/2005/8/layout/vList2"/>
    <dgm:cxn modelId="{2577AF47-547F-47F7-A484-871FB3256470}" srcId="{CE05747F-C2B6-48F4-B230-931F3251F608}" destId="{7E505937-A1D1-4FCF-B857-F28870C2B438}" srcOrd="0" destOrd="0" parTransId="{C7132FAD-B185-4405-ABD4-A30DEAC13416}" sibTransId="{3B7DB6A5-4C5E-46B9-A357-36BB8E4D8D85}"/>
    <dgm:cxn modelId="{40E1DA70-D516-4525-B8C3-5B91C3FA1389}" srcId="{1B41DC41-29F0-4922-BFC5-D6FC08605C24}" destId="{6C394397-D1FF-412A-9B1A-A1C7497BA927}" srcOrd="1" destOrd="0" parTransId="{425D4D77-0B0F-403F-9E7B-0D6810A3F122}" sibTransId="{C962F407-523D-4723-A0B0-319C51C91A51}"/>
    <dgm:cxn modelId="{6B5CEE56-5D58-41F8-BAB5-E16C130C7537}" type="presOf" srcId="{4777BA7A-CB4C-4047-A5C1-19C4370C7AE7}" destId="{6419255D-07C5-4751-8C60-74B067466F25}" srcOrd="0" destOrd="0" presId="urn:microsoft.com/office/officeart/2005/8/layout/vList2"/>
    <dgm:cxn modelId="{645F6E7F-DC45-4D26-9A51-58279845D457}" type="presOf" srcId="{754976FE-E4B0-4743-B453-0E44EC68399E}" destId="{160743BD-F44D-4BF3-9863-F5D166FDBEF5}" srcOrd="0" destOrd="0" presId="urn:microsoft.com/office/officeart/2005/8/layout/vList2"/>
    <dgm:cxn modelId="{991CB489-1893-438D-BC32-42AAD94F996C}" srcId="{1B41DC41-29F0-4922-BFC5-D6FC08605C24}" destId="{4777BA7A-CB4C-4047-A5C1-19C4370C7AE7}" srcOrd="0" destOrd="0" parTransId="{DBA40324-CF00-4C14-AB62-75C05DB6EAE5}" sibTransId="{494B452E-9B16-41EA-8512-F0037B9C3E0D}"/>
    <dgm:cxn modelId="{7767D28A-B308-43E6-A1D3-FFEEDA0DE133}" type="presOf" srcId="{1B41DC41-29F0-4922-BFC5-D6FC08605C24}" destId="{E43C16AD-ED87-4AE7-B02C-E4364DEA3E01}" srcOrd="0" destOrd="0" presId="urn:microsoft.com/office/officeart/2005/8/layout/vList2"/>
    <dgm:cxn modelId="{47137A9B-2AFD-43A1-BF60-A42D27E140F6}" srcId="{CE05747F-C2B6-48F4-B230-931F3251F608}" destId="{B1295C8C-8D1F-43C6-82C9-E9A0C9D69E91}" srcOrd="1" destOrd="0" parTransId="{E5C704B0-DB8C-4E8C-A7B3-49A7A120BF7B}" sibTransId="{8C31FF87-D786-498F-B4F8-FA4F5650B856}"/>
    <dgm:cxn modelId="{AC6DCBE0-CEB4-4790-B41A-C3525DD6D4E5}" type="presOf" srcId="{B1295C8C-8D1F-43C6-82C9-E9A0C9D69E91}" destId="{046C0C59-7736-4C26-9A8E-1506162FED79}" srcOrd="0" destOrd="0" presId="urn:microsoft.com/office/officeart/2005/8/layout/vList2"/>
    <dgm:cxn modelId="{050FAFEF-930A-4126-A547-7BE7741083AA}" srcId="{B1295C8C-8D1F-43C6-82C9-E9A0C9D69E91}" destId="{398C4C62-02C4-4A91-B786-6B3C60549C0C}" srcOrd="1" destOrd="0" parTransId="{710BAE6A-1D03-4BB0-8C25-75B698134579}" sibTransId="{A606B13E-BFAD-4B31-AAA7-E78B10EBF07E}"/>
    <dgm:cxn modelId="{DDA59D3A-2368-4569-91F4-949247C7F0DC}" type="presParOf" srcId="{0D5D61AC-5259-40CD-8E60-C7A60C9E094C}" destId="{E48273AB-5110-4FB3-8068-77F1E8C19D70}" srcOrd="0" destOrd="0" presId="urn:microsoft.com/office/officeart/2005/8/layout/vList2"/>
    <dgm:cxn modelId="{264679E5-A89B-4D62-836B-53B39836A43E}" type="presParOf" srcId="{0D5D61AC-5259-40CD-8E60-C7A60C9E094C}" destId="{160743BD-F44D-4BF3-9863-F5D166FDBEF5}" srcOrd="1" destOrd="0" presId="urn:microsoft.com/office/officeart/2005/8/layout/vList2"/>
    <dgm:cxn modelId="{60E45DF3-EA24-4DD4-AF49-155165817C96}" type="presParOf" srcId="{0D5D61AC-5259-40CD-8E60-C7A60C9E094C}" destId="{046C0C59-7736-4C26-9A8E-1506162FED79}" srcOrd="2" destOrd="0" presId="urn:microsoft.com/office/officeart/2005/8/layout/vList2"/>
    <dgm:cxn modelId="{FDC905FA-2C67-4FE5-8984-0E6BB735F7DB}" type="presParOf" srcId="{0D5D61AC-5259-40CD-8E60-C7A60C9E094C}" destId="{F86B86AC-A25F-4FAD-BD44-13D6286DB5AC}" srcOrd="3" destOrd="0" presId="urn:microsoft.com/office/officeart/2005/8/layout/vList2"/>
    <dgm:cxn modelId="{82502A5A-4E62-4019-92F6-54A9112A832D}" type="presParOf" srcId="{0D5D61AC-5259-40CD-8E60-C7A60C9E094C}" destId="{E43C16AD-ED87-4AE7-B02C-E4364DEA3E01}" srcOrd="4" destOrd="0" presId="urn:microsoft.com/office/officeart/2005/8/layout/vList2"/>
    <dgm:cxn modelId="{BD139D4C-DBAA-4949-BDFD-D676101C3E2E}" type="presParOf" srcId="{0D5D61AC-5259-40CD-8E60-C7A60C9E094C}" destId="{6419255D-07C5-4751-8C60-74B067466F2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8273AB-5110-4FB3-8068-77F1E8C19D70}">
      <dsp:nvSpPr>
        <dsp:cNvPr id="0" name=""/>
        <dsp:cNvSpPr/>
      </dsp:nvSpPr>
      <dsp:spPr>
        <a:xfrm>
          <a:off x="0" y="51943"/>
          <a:ext cx="11029950" cy="608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Meetings with Taskforce via Zoom</a:t>
          </a:r>
        </a:p>
      </dsp:txBody>
      <dsp:txXfrm>
        <a:off x="29700" y="81643"/>
        <a:ext cx="10970550" cy="549000"/>
      </dsp:txXfrm>
    </dsp:sp>
    <dsp:sp modelId="{160743BD-F44D-4BF3-9863-F5D166FDBEF5}">
      <dsp:nvSpPr>
        <dsp:cNvPr id="0" name=""/>
        <dsp:cNvSpPr/>
      </dsp:nvSpPr>
      <dsp:spPr>
        <a:xfrm>
          <a:off x="0" y="660344"/>
          <a:ext cx="11029950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0201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12/8/2020 – 2/10/2021</a:t>
          </a:r>
        </a:p>
      </dsp:txBody>
      <dsp:txXfrm>
        <a:off x="0" y="660344"/>
        <a:ext cx="11029950" cy="430560"/>
      </dsp:txXfrm>
    </dsp:sp>
    <dsp:sp modelId="{046C0C59-7736-4C26-9A8E-1506162FED79}">
      <dsp:nvSpPr>
        <dsp:cNvPr id="0" name=""/>
        <dsp:cNvSpPr/>
      </dsp:nvSpPr>
      <dsp:spPr>
        <a:xfrm>
          <a:off x="0" y="1090904"/>
          <a:ext cx="11029950" cy="608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Public Listening Session via Zoom</a:t>
          </a:r>
        </a:p>
      </dsp:txBody>
      <dsp:txXfrm>
        <a:off x="29700" y="1120604"/>
        <a:ext cx="10970550" cy="549000"/>
      </dsp:txXfrm>
    </dsp:sp>
    <dsp:sp modelId="{F86B86AC-A25F-4FAD-BD44-13D6286DB5AC}">
      <dsp:nvSpPr>
        <dsp:cNvPr id="0" name=""/>
        <dsp:cNvSpPr/>
      </dsp:nvSpPr>
      <dsp:spPr>
        <a:xfrm>
          <a:off x="0" y="1699304"/>
          <a:ext cx="11029950" cy="659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0201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1/13/2021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Public Comment Form Launched Online</a:t>
          </a:r>
        </a:p>
      </dsp:txBody>
      <dsp:txXfrm>
        <a:off x="0" y="1699304"/>
        <a:ext cx="11029950" cy="659295"/>
      </dsp:txXfrm>
    </dsp:sp>
    <dsp:sp modelId="{E43C16AD-ED87-4AE7-B02C-E4364DEA3E01}">
      <dsp:nvSpPr>
        <dsp:cNvPr id="0" name=""/>
        <dsp:cNvSpPr/>
      </dsp:nvSpPr>
      <dsp:spPr>
        <a:xfrm>
          <a:off x="0" y="2358599"/>
          <a:ext cx="11029950" cy="608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Public Hearing on Draft Plan Via Zoom</a:t>
          </a:r>
        </a:p>
      </dsp:txBody>
      <dsp:txXfrm>
        <a:off x="29700" y="2388299"/>
        <a:ext cx="10970550" cy="549000"/>
      </dsp:txXfrm>
    </dsp:sp>
    <dsp:sp modelId="{6419255D-07C5-4751-8C60-74B067466F25}">
      <dsp:nvSpPr>
        <dsp:cNvPr id="0" name=""/>
        <dsp:cNvSpPr/>
      </dsp:nvSpPr>
      <dsp:spPr>
        <a:xfrm>
          <a:off x="0" y="2966999"/>
          <a:ext cx="11029950" cy="659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0201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2/16/2021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Feedback Also Accepted via Email</a:t>
          </a:r>
        </a:p>
      </dsp:txBody>
      <dsp:txXfrm>
        <a:off x="0" y="2966999"/>
        <a:ext cx="11029950" cy="6592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3/11/2021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3/11/2021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56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45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56B7-329B-4E98-A7DE-1095F29C9987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6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B30EAD2-84F0-424D-85FA-C85CE5D7B84D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9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2A335-28DE-461F-86D4-4A540BEA59B0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67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A5CF9C1-51F7-4E92-A279-1FFCE980DDD9}" type="datetime1">
              <a:rPr lang="en-US" smtClean="0"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59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A038D-FDC8-4BB1-AD53-DEF36236CCF5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729E3-7C8F-407D-B4C1-8AD873D40758}" type="datetime1">
              <a:rPr lang="en-US" smtClean="0"/>
              <a:t>3/11/2021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42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605C7-DA32-47E3-8E60-0B60D86BAF89}" type="datetime1">
              <a:rPr lang="en-US" smtClean="0"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36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9260F-252E-49E9-8B36-9D774100BA25}" type="datetime1">
              <a:rPr lang="en-US" smtClean="0"/>
              <a:t>3/11/2021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AB5DA44-6BB8-4FCD-946A-1E2EFA3D1A5F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6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2C8DE-E6DB-42D9-BE6D-D9F39E19B42A}" type="datetime1">
              <a:rPr lang="en-US" smtClean="0"/>
              <a:t>3/11/2021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180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A66FFC4-1542-4DAA-837B-D6921D33E8CC}" type="datetime1">
              <a:rPr lang="en-US" smtClean="0"/>
              <a:pPr/>
              <a:t>3/11/2021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668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gobroomecounty.com/countyexec/policereviewtaskforc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225" y="3099390"/>
            <a:ext cx="10993549" cy="2678522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Broome County Police Reform &amp; Reinvention Collaborative 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plan 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18AC3D-49BB-4C7C-9BB8-B5F9BB180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037" y="750478"/>
            <a:ext cx="7819926" cy="218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as dictated by New York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336" y="1976810"/>
            <a:ext cx="3778156" cy="4151532"/>
          </a:xfrm>
        </p:spPr>
        <p:txBody>
          <a:bodyPr/>
          <a:lstStyle/>
          <a:p>
            <a:r>
              <a:rPr lang="en-US" dirty="0"/>
              <a:t>In June Governor Cuomo signed an Executive Order requiring local governments to perform a comprehensive review of current police force deployments, strategies, policies, procedures, and practices, and develop a plan to improve them. </a:t>
            </a:r>
          </a:p>
          <a:p>
            <a:r>
              <a:rPr lang="en-US" dirty="0"/>
              <a:t>Per the Governor's Executive Order, every locality must adopt a plan for reform by April 1, 2021 to be eligible for future state funding.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50873B0-C2B3-4B76-B131-1E529CFF676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7696" y="2718355"/>
            <a:ext cx="7281968" cy="2652341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BB094A3-DC69-405A-A9C8-6CC97F9BBF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672" t="-7573" r="4626"/>
          <a:stretch/>
        </p:blipFill>
        <p:spPr>
          <a:xfrm>
            <a:off x="9090890" y="850955"/>
            <a:ext cx="2147724" cy="745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32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Broome County Police Review Taskforce timeline</a:t>
            </a:r>
          </a:p>
        </p:txBody>
      </p:sp>
      <p:graphicFrame>
        <p:nvGraphicFramePr>
          <p:cNvPr id="3" name="Content Placeholder 2" descr="Vertical accent list showing 3 groups arranged one below the other with bullet points for task descriptions under each group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257029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D58ECFC5-B69E-4629-81EC-D32FFD9ABDB1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8672" t="-7573" r="4626"/>
          <a:stretch/>
        </p:blipFill>
        <p:spPr>
          <a:xfrm>
            <a:off x="10015924" y="932166"/>
            <a:ext cx="1594884" cy="55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76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Taskforce Recommendations: 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581192" y="1977656"/>
            <a:ext cx="11029615" cy="446567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In consultation with community groups, the Broome County Sheriff’s Office will create and maintain a plan to recruit minority candidates for the law enforcement profession at the Broome County Sheriff’s Office </a:t>
            </a:r>
          </a:p>
          <a:p>
            <a:pPr lvl="0"/>
            <a:r>
              <a:rPr lang="en-US" sz="2800" dirty="0"/>
              <a:t>Expand mental health programs in our community, like the Mental Health Association of the Southern Tier’s Crisis Intervention Team</a:t>
            </a:r>
          </a:p>
          <a:p>
            <a:pPr lvl="0"/>
            <a:r>
              <a:rPr lang="en-US" sz="2800" dirty="0"/>
              <a:t>Find additional ways to assist individuals who are arrested, but not incarcerated, in receiving treatment for substance use disorders if necessary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7FB614-E812-48DE-8747-5C7193F27C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72" t="-7573" r="4626"/>
          <a:stretch/>
        </p:blipFill>
        <p:spPr>
          <a:xfrm>
            <a:off x="9090890" y="850955"/>
            <a:ext cx="2147724" cy="745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Taskforce Recommendations: 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581192" y="1977656"/>
            <a:ext cx="11029615" cy="4465674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Implement a program to provide Civil Service Testing Educational and Physical Fitness Training Opportunities in Broome County</a:t>
            </a:r>
          </a:p>
          <a:p>
            <a:pPr lvl="0"/>
            <a:r>
              <a:rPr lang="en-US" sz="2800" dirty="0"/>
              <a:t>Strategize ways to promote community engagement and educate the public about programs the Broome County Sheriff’s Office provides to the community </a:t>
            </a:r>
          </a:p>
          <a:p>
            <a:pPr lvl="0"/>
            <a:r>
              <a:rPr lang="en-US" sz="2800" dirty="0"/>
              <a:t>By April 1</a:t>
            </a:r>
            <a:r>
              <a:rPr lang="en-US" sz="2800" baseline="30000" dirty="0"/>
              <a:t>st</a:t>
            </a:r>
            <a:r>
              <a:rPr lang="en-US" sz="2800" dirty="0"/>
              <a:t>, 2022 the Broome County Sheriff’s Office will provide an update on recommendations and implementation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3C2859-6C44-4827-836F-1C0D1E19196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72" t="-7573" r="4626"/>
          <a:stretch/>
        </p:blipFill>
        <p:spPr>
          <a:xfrm>
            <a:off x="9090890" y="850955"/>
            <a:ext cx="2147724" cy="745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27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225" y="3429000"/>
            <a:ext cx="10993549" cy="918833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</a:rPr>
              <a:t>Questions?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18AC3D-49BB-4C7C-9BB8-B5F9BB180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037" y="750478"/>
            <a:ext cx="7819926" cy="218957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A428588-BE60-4787-AC56-E22C32903B6D}"/>
              </a:ext>
            </a:extLst>
          </p:cNvPr>
          <p:cNvSpPr txBox="1">
            <a:spLocks/>
          </p:cNvSpPr>
          <p:nvPr/>
        </p:nvSpPr>
        <p:spPr>
          <a:xfrm>
            <a:off x="599225" y="4836776"/>
            <a:ext cx="10993549" cy="918833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4400" dirty="0">
                <a:solidFill>
                  <a:schemeClr val="bg1"/>
                </a:solidFill>
                <a:hlinkClick r:id="rId3"/>
              </a:rPr>
              <a:t>https://gobroomecounty.com/countyexec/policereviewtaskforce</a:t>
            </a:r>
            <a:r>
              <a:rPr lang="en-US" sz="44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2620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10127</TotalTime>
  <Words>240</Words>
  <Application>Microsoft Office PowerPoint</Application>
  <PresentationFormat>Widescreen</PresentationFormat>
  <Paragraphs>24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Gill Sans MT</vt:lpstr>
      <vt:lpstr>Wingdings 2</vt:lpstr>
      <vt:lpstr>Dividend</vt:lpstr>
      <vt:lpstr>Broome County Police Reform &amp; Reinvention Collaborative  plan 2021</vt:lpstr>
      <vt:lpstr>Process as dictated by New York state</vt:lpstr>
      <vt:lpstr>Broome County Police Review Taskforce timeline</vt:lpstr>
      <vt:lpstr>Taskforce Recommendations: </vt:lpstr>
      <vt:lpstr>Taskforce Recommendations: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Broome County Police Reform &amp; Reinvention Collaborative  plan 2021</dc:title>
  <dc:creator>Hammer, Monika M.</dc:creator>
  <cp:lastModifiedBy>Hall, Carol L.</cp:lastModifiedBy>
  <cp:revision>5</cp:revision>
  <dcterms:created xsi:type="dcterms:W3CDTF">2021-03-01T15:27:34Z</dcterms:created>
  <dcterms:modified xsi:type="dcterms:W3CDTF">2021-03-11T13:22:36Z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