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6" r:id="rId2"/>
    <p:sldId id="282" r:id="rId3"/>
    <p:sldId id="283" r:id="rId4"/>
    <p:sldId id="284" r:id="rId5"/>
    <p:sldId id="285"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D17"/>
    <a:srgbClr val="07D7B4"/>
    <a:srgbClr val="13C3AE"/>
    <a:srgbClr val="E52F8A"/>
    <a:srgbClr val="EE592A"/>
    <a:srgbClr val="F856B3"/>
    <a:srgbClr val="F8BA3E"/>
    <a:srgbClr val="E86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8" autoAdjust="0"/>
    <p:restoredTop sz="94310" autoAdjust="0"/>
  </p:normalViewPr>
  <p:slideViewPr>
    <p:cSldViewPr>
      <p:cViewPr varScale="1">
        <p:scale>
          <a:sx n="72" d="100"/>
          <a:sy n="72" d="100"/>
        </p:scale>
        <p:origin x="84" y="7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47285-9A02-4140-98F8-D7A4AFF8BB44}" type="datetimeFigureOut">
              <a:rPr lang="en-US" smtClean="0"/>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E5188-4904-4F34-8D82-3FFF58F4A2E3}" type="slidenum">
              <a:rPr lang="en-US" smtClean="0"/>
              <a:t>‹#›</a:t>
            </a:fld>
            <a:endParaRPr lang="en-US"/>
          </a:p>
        </p:txBody>
      </p:sp>
    </p:spTree>
    <p:extLst>
      <p:ext uri="{BB962C8B-B14F-4D97-AF65-F5344CB8AC3E}">
        <p14:creationId xmlns:p14="http://schemas.microsoft.com/office/powerpoint/2010/main" val="325805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0EC20-BA38-4C3B-8AC7-0E02147F41D5}"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315706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0EC20-BA38-4C3B-8AC7-0E02147F41D5}"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52675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0EC20-BA38-4C3B-8AC7-0E02147F41D5}"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30409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0EC20-BA38-4C3B-8AC7-0E02147F41D5}"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68632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0EC20-BA38-4C3B-8AC7-0E02147F41D5}"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1017117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0EC20-BA38-4C3B-8AC7-0E02147F41D5}"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17145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0EC20-BA38-4C3B-8AC7-0E02147F41D5}"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357917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0EC20-BA38-4C3B-8AC7-0E02147F41D5}"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212485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0EC20-BA38-4C3B-8AC7-0E02147F41D5}"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222145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0EC20-BA38-4C3B-8AC7-0E02147F41D5}"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237263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0EC20-BA38-4C3B-8AC7-0E02147F41D5}"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62817D-9BAA-4A67-BA1B-88BEF021B475}" type="slidenum">
              <a:rPr lang="en-US" smtClean="0"/>
              <a:t>‹#›</a:t>
            </a:fld>
            <a:endParaRPr lang="en-US"/>
          </a:p>
        </p:txBody>
      </p:sp>
    </p:spTree>
    <p:extLst>
      <p:ext uri="{BB962C8B-B14F-4D97-AF65-F5344CB8AC3E}">
        <p14:creationId xmlns:p14="http://schemas.microsoft.com/office/powerpoint/2010/main" val="163886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0EC20-BA38-4C3B-8AC7-0E02147F41D5}" type="datetimeFigureOut">
              <a:rPr lang="en-US" smtClean="0"/>
              <a:t>4/6/2021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2817D-9BAA-4A67-BA1B-88BEF021B475}" type="slidenum">
              <a:rPr lang="en-US" smtClean="0"/>
              <a:t>‹#›</a:t>
            </a:fld>
            <a:endParaRPr lang="en-US"/>
          </a:p>
        </p:txBody>
      </p:sp>
    </p:spTree>
    <p:extLst>
      <p:ext uri="{BB962C8B-B14F-4D97-AF65-F5344CB8AC3E}">
        <p14:creationId xmlns:p14="http://schemas.microsoft.com/office/powerpoint/2010/main" val="310274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esd.ny.gov/regional-film-offices" TargetMode="External"/><Relationship Id="rId2" Type="http://schemas.openxmlformats.org/officeDocument/2006/relationships/hyperlink" Target="https://visitbinghamton.org/fil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838" y="122225"/>
            <a:ext cx="641283" cy="622916"/>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1005" y="123631"/>
            <a:ext cx="641283" cy="622916"/>
          </a:xfrm>
          <a:prstGeom prst="rect">
            <a:avLst/>
          </a:prstGeom>
          <a:solidFill>
            <a:srgbClr val="13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3974" y="774638"/>
            <a:ext cx="641283" cy="621510"/>
          </a:xfrm>
          <a:prstGeom prst="rect">
            <a:avLst/>
          </a:prstGeom>
          <a:solidFill>
            <a:srgbClr val="E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0808" y="123631"/>
            <a:ext cx="641283"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636" y="774876"/>
            <a:ext cx="644652" cy="621510"/>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636" y="1419221"/>
            <a:ext cx="644652"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p:cNvCxnSpPr>
          <p:nvPr/>
        </p:nvCxnSpPr>
        <p:spPr>
          <a:xfrm>
            <a:off x="2121121" y="1371600"/>
            <a:ext cx="6413279" cy="0"/>
          </a:xfrm>
          <a:prstGeom prst="line">
            <a:avLst/>
          </a:prstGeom>
          <a:ln>
            <a:solidFill>
              <a:srgbClr val="E52F8A"/>
            </a:solidFill>
          </a:ln>
        </p:spPr>
        <p:style>
          <a:lnRef idx="3">
            <a:schemeClr val="accent2"/>
          </a:lnRef>
          <a:fillRef idx="0">
            <a:schemeClr val="accent2"/>
          </a:fillRef>
          <a:effectRef idx="2">
            <a:schemeClr val="accent2"/>
          </a:effectRef>
          <a:fontRef idx="minor">
            <a:schemeClr val="tx1"/>
          </a:fontRef>
        </p:style>
      </p:cxnSp>
      <p:sp>
        <p:nvSpPr>
          <p:cNvPr id="20" name="Content Placeholder 2"/>
          <p:cNvSpPr>
            <a:spLocks noGrp="1"/>
          </p:cNvSpPr>
          <p:nvPr>
            <p:ph idx="1"/>
          </p:nvPr>
        </p:nvSpPr>
        <p:spPr>
          <a:xfrm>
            <a:off x="782288" y="2193084"/>
            <a:ext cx="4856512" cy="3598113"/>
          </a:xfrm>
        </p:spPr>
        <p:txBody>
          <a:bodyPr>
            <a:noAutofit/>
          </a:bodyPr>
          <a:lstStyle/>
          <a:p>
            <a:pPr>
              <a:buFont typeface="Wingdings" panose="05000000000000000000" pitchFamily="2" charset="2"/>
              <a:buChar char="Ø"/>
            </a:pPr>
            <a:r>
              <a:rPr lang="en-US" sz="1600" dirty="0">
                <a:latin typeface="Helvetica" pitchFamily="2" charset="0"/>
              </a:rPr>
              <a:t>Mission Statement: </a:t>
            </a:r>
          </a:p>
          <a:p>
            <a:pPr marL="0" indent="0">
              <a:buNone/>
            </a:pPr>
            <a:r>
              <a:rPr lang="en-US" sz="1600" dirty="0">
                <a:latin typeface="Helvetica" pitchFamily="2" charset="0"/>
              </a:rPr>
              <a:t>The Visit Binghamton Film Office supports filmmakers and production teams when bringing their productions to Broome County. We are dedicated to driving economic growth in the region by providing resources and assistance with locations, permits, permission, crewmembers, and industry vendors. </a:t>
            </a:r>
          </a:p>
          <a:p>
            <a:pPr>
              <a:buFont typeface="Wingdings" panose="05000000000000000000" pitchFamily="2" charset="2"/>
              <a:buChar char="Ø"/>
            </a:pPr>
            <a:endParaRPr lang="en-US" sz="1600" dirty="0">
              <a:latin typeface="Helvetica" pitchFamily="2" charset="0"/>
            </a:endParaRPr>
          </a:p>
          <a:p>
            <a:pPr>
              <a:buFont typeface="Wingdings" panose="05000000000000000000" pitchFamily="2" charset="2"/>
              <a:buChar char="Ø"/>
            </a:pPr>
            <a:r>
              <a:rPr lang="en-US" sz="1600" dirty="0">
                <a:latin typeface="Helvetica" pitchFamily="2" charset="0"/>
              </a:rPr>
              <a:t>Vision Statement:</a:t>
            </a:r>
          </a:p>
          <a:p>
            <a:pPr marL="0" indent="0">
              <a:buNone/>
            </a:pPr>
            <a:r>
              <a:rPr lang="en-US" sz="1600" dirty="0">
                <a:latin typeface="Helvetica" pitchFamily="2" charset="0"/>
              </a:rPr>
              <a:t>As the hometown to Rod Serling, the Visit Binghamton Film office looks to inspire the next generation of film industry professionals.  Broome County’s diverse location options make us the perfect place to bring your cinematic vision to life. </a:t>
            </a:r>
          </a:p>
          <a:p>
            <a:pPr>
              <a:buFont typeface="Wingdings" panose="05000000000000000000" pitchFamily="2" charset="2"/>
              <a:buChar char="Ø"/>
            </a:pPr>
            <a:endParaRPr lang="en-US" sz="1800" dirty="0">
              <a:solidFill>
                <a:srgbClr val="F93D17"/>
              </a:solidFill>
              <a:latin typeface="Arial Narrow" panose="020B0606020202030204" pitchFamily="34" charset="0"/>
            </a:endParaRPr>
          </a:p>
        </p:txBody>
      </p:sp>
      <p:sp>
        <p:nvSpPr>
          <p:cNvPr id="3" name="Title 2"/>
          <p:cNvSpPr>
            <a:spLocks noGrp="1"/>
          </p:cNvSpPr>
          <p:nvPr>
            <p:ph type="title"/>
          </p:nvPr>
        </p:nvSpPr>
        <p:spPr>
          <a:xfrm>
            <a:off x="2148868" y="166996"/>
            <a:ext cx="6537932" cy="1250642"/>
          </a:xfrm>
        </p:spPr>
        <p:txBody>
          <a:bodyPr>
            <a:normAutofit/>
          </a:bodyPr>
          <a:lstStyle/>
          <a:p>
            <a:r>
              <a:rPr lang="en-US" sz="4000" dirty="0">
                <a:latin typeface="Tungsten Medium" pitchFamily="50" charset="0"/>
              </a:rPr>
              <a:t>Visit Binghamton Film Office</a:t>
            </a:r>
          </a:p>
        </p:txBody>
      </p:sp>
      <p:pic>
        <p:nvPicPr>
          <p:cNvPr id="14" name="Picture 13" descr="Text&#10;&#10;Description automatically generated">
            <a:extLst>
              <a:ext uri="{FF2B5EF4-FFF2-40B4-BE49-F238E27FC236}">
                <a16:creationId xmlns:a16="http://schemas.microsoft.com/office/drawing/2014/main" id="{7F2405C3-0F65-4D65-A2A0-A7623772D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562434"/>
            <a:ext cx="3031064" cy="1628566"/>
          </a:xfrm>
          <a:prstGeom prst="rect">
            <a:avLst/>
          </a:prstGeom>
        </p:spPr>
      </p:pic>
    </p:spTree>
    <p:extLst>
      <p:ext uri="{BB962C8B-B14F-4D97-AF65-F5344CB8AC3E}">
        <p14:creationId xmlns:p14="http://schemas.microsoft.com/office/powerpoint/2010/main" val="106318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838" y="122225"/>
            <a:ext cx="641283" cy="622916"/>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1005" y="123631"/>
            <a:ext cx="641283" cy="622916"/>
          </a:xfrm>
          <a:prstGeom prst="rect">
            <a:avLst/>
          </a:prstGeom>
          <a:solidFill>
            <a:srgbClr val="13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3974" y="774638"/>
            <a:ext cx="641283" cy="621510"/>
          </a:xfrm>
          <a:prstGeom prst="rect">
            <a:avLst/>
          </a:prstGeom>
          <a:solidFill>
            <a:srgbClr val="E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0808" y="123631"/>
            <a:ext cx="641283"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636" y="774876"/>
            <a:ext cx="644652" cy="621510"/>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636" y="1419221"/>
            <a:ext cx="644652"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p:cNvCxnSpPr>
          <p:nvPr/>
        </p:nvCxnSpPr>
        <p:spPr>
          <a:xfrm>
            <a:off x="2209800" y="1219200"/>
            <a:ext cx="6172200" cy="0"/>
          </a:xfrm>
          <a:prstGeom prst="line">
            <a:avLst/>
          </a:prstGeom>
          <a:ln>
            <a:solidFill>
              <a:srgbClr val="E52F8A"/>
            </a:solidFill>
          </a:ln>
        </p:spPr>
        <p:style>
          <a:lnRef idx="3">
            <a:schemeClr val="accent2"/>
          </a:lnRef>
          <a:fillRef idx="0">
            <a:schemeClr val="accent2"/>
          </a:fillRef>
          <a:effectRef idx="2">
            <a:schemeClr val="accent2"/>
          </a:effectRef>
          <a:fontRef idx="minor">
            <a:schemeClr val="tx1"/>
          </a:fontRef>
        </p:style>
      </p:cxnSp>
      <p:sp>
        <p:nvSpPr>
          <p:cNvPr id="20" name="Content Placeholder 2"/>
          <p:cNvSpPr>
            <a:spLocks noGrp="1"/>
          </p:cNvSpPr>
          <p:nvPr>
            <p:ph idx="1"/>
          </p:nvPr>
        </p:nvSpPr>
        <p:spPr>
          <a:xfrm>
            <a:off x="879764" y="1892416"/>
            <a:ext cx="5153891" cy="4584584"/>
          </a:xfrm>
        </p:spPr>
        <p:txBody>
          <a:bodyPr>
            <a:noAutofit/>
          </a:bodyPr>
          <a:lstStyle/>
          <a:p>
            <a:pPr>
              <a:buFont typeface="Wingdings" pitchFamily="2" charset="2"/>
              <a:buChar char="Ø"/>
            </a:pPr>
            <a:r>
              <a:rPr lang="en-US" sz="1600" dirty="0">
                <a:latin typeface="Helvetica" pitchFamily="2" charset="0"/>
              </a:rPr>
              <a:t>The </a:t>
            </a:r>
            <a:r>
              <a:rPr lang="en-US" sz="1600" b="1" i="1" dirty="0">
                <a:latin typeface="Helvetica" pitchFamily="2" charset="0"/>
              </a:rPr>
              <a:t>Visit Binghamton Film Office </a:t>
            </a:r>
            <a:r>
              <a:rPr lang="en-US" sz="1600" dirty="0">
                <a:latin typeface="Helvetica" pitchFamily="2" charset="0"/>
              </a:rPr>
              <a:t>is a new and exciting initiative under the </a:t>
            </a:r>
            <a:r>
              <a:rPr lang="en-US" sz="1600" b="1" i="1" dirty="0">
                <a:latin typeface="Helvetica" pitchFamily="2" charset="0"/>
              </a:rPr>
              <a:t>Visit Binghamton &amp; Greater Binghamton Chamber of Commerce </a:t>
            </a:r>
            <a:r>
              <a:rPr lang="en-US" sz="1600" dirty="0">
                <a:latin typeface="Helvetica" pitchFamily="2" charset="0"/>
              </a:rPr>
              <a:t>umbrella. </a:t>
            </a:r>
          </a:p>
          <a:p>
            <a:pPr>
              <a:buFont typeface="Wingdings" pitchFamily="2" charset="2"/>
              <a:buChar char="Ø"/>
            </a:pPr>
            <a:r>
              <a:rPr lang="en-US" sz="1600" dirty="0">
                <a:latin typeface="Helvetica" pitchFamily="2" charset="0"/>
              </a:rPr>
              <a:t>The </a:t>
            </a:r>
            <a:r>
              <a:rPr lang="en-US" sz="1600" b="1" i="1" dirty="0">
                <a:latin typeface="Helvetica" pitchFamily="2" charset="0"/>
              </a:rPr>
              <a:t>Visit Binghamton Film Office </a:t>
            </a:r>
            <a:r>
              <a:rPr lang="en-US" sz="1600" dirty="0">
                <a:latin typeface="Helvetica" pitchFamily="2" charset="0"/>
              </a:rPr>
              <a:t>will assist film &amp; television productions while on-location in the Greater Binghamton area. We will also act as a liaison between governmental departments and agencies to coordinate filming on public property. </a:t>
            </a:r>
          </a:p>
          <a:p>
            <a:pPr>
              <a:buFont typeface="Wingdings" pitchFamily="2" charset="2"/>
              <a:buChar char="Ø"/>
            </a:pPr>
            <a:r>
              <a:rPr lang="en-US" sz="1600" dirty="0">
                <a:latin typeface="Helvetica" pitchFamily="2" charset="0"/>
              </a:rPr>
              <a:t>New York's film incentive program is one of the best in the nation and offers film, television, and commercial production and post-production tax credits for qualified expenditures in New York State. </a:t>
            </a:r>
            <a:r>
              <a:rPr lang="en-US" sz="1600" b="1" i="1" dirty="0">
                <a:latin typeface="Helvetica" pitchFamily="2" charset="0"/>
              </a:rPr>
              <a:t>Kelly Fancher has joined the Visit Binghamton staff as the Film Development &amp; Social Media Manager. </a:t>
            </a:r>
            <a:r>
              <a:rPr lang="en-US" sz="1600" dirty="0">
                <a:latin typeface="Helvetica" pitchFamily="2" charset="0"/>
              </a:rPr>
              <a:t>Kelly has valuable experience in the film industry and that has helped us launch this program. </a:t>
            </a:r>
          </a:p>
          <a:p>
            <a:pPr>
              <a:buFont typeface="Wingdings" pitchFamily="2" charset="2"/>
              <a:buChar char="Ø"/>
            </a:pPr>
            <a:endParaRPr lang="en-US" sz="1800" dirty="0">
              <a:solidFill>
                <a:srgbClr val="F93D17"/>
              </a:solidFill>
              <a:latin typeface="Arial Narrow" panose="020B0606020202030204" pitchFamily="34" charset="0"/>
            </a:endParaRPr>
          </a:p>
        </p:txBody>
      </p:sp>
      <p:sp>
        <p:nvSpPr>
          <p:cNvPr id="3" name="Title 2"/>
          <p:cNvSpPr>
            <a:spLocks noGrp="1"/>
          </p:cNvSpPr>
          <p:nvPr>
            <p:ph type="title"/>
          </p:nvPr>
        </p:nvSpPr>
        <p:spPr>
          <a:xfrm>
            <a:off x="2148868" y="166996"/>
            <a:ext cx="6537932" cy="1250642"/>
          </a:xfrm>
        </p:spPr>
        <p:txBody>
          <a:bodyPr>
            <a:normAutofit/>
          </a:bodyPr>
          <a:lstStyle/>
          <a:p>
            <a:r>
              <a:rPr lang="en-US" sz="3600" dirty="0">
                <a:latin typeface="Tungsten Medium" pitchFamily="50" charset="0"/>
              </a:rPr>
              <a:t>Visit Binghamton Film Office</a:t>
            </a:r>
          </a:p>
        </p:txBody>
      </p:sp>
      <p:pic>
        <p:nvPicPr>
          <p:cNvPr id="2" name="Picture 1">
            <a:extLst>
              <a:ext uri="{FF2B5EF4-FFF2-40B4-BE49-F238E27FC236}">
                <a16:creationId xmlns:a16="http://schemas.microsoft.com/office/drawing/2014/main" id="{0A8F4D45-F880-46C4-99BA-F06F2BF4440A}"/>
              </a:ext>
            </a:extLst>
          </p:cNvPr>
          <p:cNvPicPr>
            <a:picLocks noChangeAspect="1"/>
          </p:cNvPicPr>
          <p:nvPr/>
        </p:nvPicPr>
        <p:blipFill>
          <a:blip r:embed="rId2"/>
          <a:stretch>
            <a:fillRect/>
          </a:stretch>
        </p:blipFill>
        <p:spPr>
          <a:xfrm>
            <a:off x="5968135" y="1600200"/>
            <a:ext cx="2413865" cy="1602957"/>
          </a:xfrm>
          <a:prstGeom prst="rect">
            <a:avLst/>
          </a:prstGeom>
        </p:spPr>
      </p:pic>
      <p:pic>
        <p:nvPicPr>
          <p:cNvPr id="11" name="Picture 10">
            <a:extLst>
              <a:ext uri="{FF2B5EF4-FFF2-40B4-BE49-F238E27FC236}">
                <a16:creationId xmlns:a16="http://schemas.microsoft.com/office/drawing/2014/main" id="{A6C00DEA-2507-4A1A-AA28-7A6488F79F52}"/>
              </a:ext>
            </a:extLst>
          </p:cNvPr>
          <p:cNvPicPr>
            <a:picLocks noChangeAspect="1"/>
          </p:cNvPicPr>
          <p:nvPr/>
        </p:nvPicPr>
        <p:blipFill>
          <a:blip r:embed="rId3"/>
          <a:stretch>
            <a:fillRect/>
          </a:stretch>
        </p:blipFill>
        <p:spPr>
          <a:xfrm>
            <a:off x="6662821" y="3118247"/>
            <a:ext cx="2176379" cy="1453753"/>
          </a:xfrm>
          <a:prstGeom prst="rect">
            <a:avLst/>
          </a:prstGeom>
        </p:spPr>
      </p:pic>
      <p:pic>
        <p:nvPicPr>
          <p:cNvPr id="12" name="Picture 11">
            <a:extLst>
              <a:ext uri="{FF2B5EF4-FFF2-40B4-BE49-F238E27FC236}">
                <a16:creationId xmlns:a16="http://schemas.microsoft.com/office/drawing/2014/main" id="{9FB1798E-9C6C-4DAC-9375-597D3019A371}"/>
              </a:ext>
            </a:extLst>
          </p:cNvPr>
          <p:cNvPicPr>
            <a:picLocks noChangeAspect="1"/>
          </p:cNvPicPr>
          <p:nvPr/>
        </p:nvPicPr>
        <p:blipFill>
          <a:blip r:embed="rId4"/>
          <a:stretch>
            <a:fillRect/>
          </a:stretch>
        </p:blipFill>
        <p:spPr>
          <a:xfrm>
            <a:off x="5940426" y="4445939"/>
            <a:ext cx="2413865" cy="1726261"/>
          </a:xfrm>
          <a:prstGeom prst="rect">
            <a:avLst/>
          </a:prstGeom>
        </p:spPr>
      </p:pic>
    </p:spTree>
    <p:extLst>
      <p:ext uri="{BB962C8B-B14F-4D97-AF65-F5344CB8AC3E}">
        <p14:creationId xmlns:p14="http://schemas.microsoft.com/office/powerpoint/2010/main" val="223986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2C9-5354-B949-8E1C-BA0FC85F89C0}"/>
              </a:ext>
            </a:extLst>
          </p:cNvPr>
          <p:cNvSpPr>
            <a:spLocks noGrp="1"/>
          </p:cNvSpPr>
          <p:nvPr>
            <p:ph type="title"/>
          </p:nvPr>
        </p:nvSpPr>
        <p:spPr>
          <a:xfrm>
            <a:off x="773395" y="513893"/>
            <a:ext cx="8229600" cy="1143000"/>
          </a:xfrm>
        </p:spPr>
        <p:txBody>
          <a:bodyPr/>
          <a:lstStyle/>
          <a:p>
            <a:r>
              <a:rPr lang="en-US" dirty="0">
                <a:latin typeface="Tungsten Medium" pitchFamily="50" charset="0"/>
              </a:rPr>
              <a:t>Visit Binghamton Film Office</a:t>
            </a:r>
            <a:endParaRPr lang="en-US" dirty="0"/>
          </a:p>
        </p:txBody>
      </p:sp>
      <p:sp>
        <p:nvSpPr>
          <p:cNvPr id="3" name="Content Placeholder 2">
            <a:extLst>
              <a:ext uri="{FF2B5EF4-FFF2-40B4-BE49-F238E27FC236}">
                <a16:creationId xmlns:a16="http://schemas.microsoft.com/office/drawing/2014/main" id="{ABB25CD0-3F00-8E4C-B08D-813BABC24465}"/>
              </a:ext>
            </a:extLst>
          </p:cNvPr>
          <p:cNvSpPr>
            <a:spLocks noGrp="1"/>
          </p:cNvSpPr>
          <p:nvPr>
            <p:ph idx="1"/>
          </p:nvPr>
        </p:nvSpPr>
        <p:spPr>
          <a:xfrm>
            <a:off x="457200" y="2187625"/>
            <a:ext cx="8229600" cy="4365576"/>
          </a:xfrm>
        </p:spPr>
        <p:txBody>
          <a:bodyPr>
            <a:noAutofit/>
          </a:bodyPr>
          <a:lstStyle/>
          <a:p>
            <a:pPr>
              <a:buFont typeface="Wingdings" pitchFamily="2" charset="2"/>
              <a:buChar char="Ø"/>
            </a:pPr>
            <a:r>
              <a:rPr lang="en-US" sz="1600" dirty="0">
                <a:latin typeface="Helvetica" pitchFamily="2" charset="0"/>
              </a:rPr>
              <a:t>We officially launched the Visit Binghamton Film Office in November 2020</a:t>
            </a:r>
          </a:p>
          <a:p>
            <a:pPr>
              <a:buFont typeface="Wingdings" pitchFamily="2" charset="2"/>
              <a:buChar char="Ø"/>
            </a:pPr>
            <a:r>
              <a:rPr lang="en-US" sz="1600" dirty="0">
                <a:latin typeface="Helvetica" pitchFamily="2" charset="0"/>
              </a:rPr>
              <a:t>Our website is live, </a:t>
            </a:r>
            <a:r>
              <a:rPr lang="en-US" sz="1600" u="sng" dirty="0">
                <a:latin typeface="Helvetica" pitchFamily="2" charset="0"/>
                <a:hlinkClick r:id="rId2"/>
              </a:rPr>
              <a:t>https://visitbinghamton.org/film/</a:t>
            </a:r>
            <a:r>
              <a:rPr lang="en-US" sz="1600" dirty="0">
                <a:latin typeface="Helvetica" pitchFamily="2" charset="0"/>
              </a:rPr>
              <a:t> and will act as Industry directory which will also act as a hub for our local film industry as well as a resource for location scouts, producers, and production companies.</a:t>
            </a:r>
          </a:p>
          <a:p>
            <a:pPr>
              <a:buFont typeface="Wingdings" pitchFamily="2" charset="2"/>
              <a:buChar char="Ø"/>
            </a:pPr>
            <a:r>
              <a:rPr lang="en-US" sz="1600" dirty="0">
                <a:latin typeface="Helvetica" pitchFamily="2" charset="0"/>
              </a:rPr>
              <a:t>Economic Benefits of creating a Film Office- will create new jobs and revenue sources that will positively impact the community and tourism industry. We have had discussions with the “Local 52” union about doing career training. We will work with SUNY Broome, GBEOP, and Broome County workforce partners to implement.</a:t>
            </a:r>
          </a:p>
          <a:p>
            <a:pPr>
              <a:buFont typeface="Wingdings" pitchFamily="2" charset="2"/>
              <a:buChar char="Ø"/>
            </a:pPr>
            <a:r>
              <a:rPr lang="en-US" sz="1600" dirty="0">
                <a:latin typeface="Helvetica" pitchFamily="2" charset="0"/>
              </a:rPr>
              <a:t>Successful Zoom Presentation with the surrounding municipalities</a:t>
            </a:r>
          </a:p>
          <a:p>
            <a:pPr>
              <a:buFont typeface="Wingdings" pitchFamily="2" charset="2"/>
              <a:buChar char="Ø"/>
            </a:pPr>
            <a:r>
              <a:rPr lang="en-US" sz="1600" dirty="0">
                <a:latin typeface="Helvetica" pitchFamily="2" charset="0"/>
              </a:rPr>
              <a:t>SmugMug – Location Gallery used to host friendly locations</a:t>
            </a:r>
          </a:p>
          <a:p>
            <a:pPr>
              <a:buFont typeface="Wingdings" pitchFamily="2" charset="2"/>
              <a:buChar char="Ø"/>
            </a:pPr>
            <a:r>
              <a:rPr lang="en-US" sz="1600" dirty="0">
                <a:latin typeface="Helvetica" pitchFamily="2" charset="0"/>
              </a:rPr>
              <a:t>We are working closely with the New York State Governor's Office of Motion Picture &amp; Television Development (MPTV) and the ESD. We are currently the only film commission listed in the Southern Tier REDC</a:t>
            </a:r>
          </a:p>
          <a:p>
            <a:pPr>
              <a:buFont typeface="Wingdings" pitchFamily="2" charset="2"/>
              <a:buChar char="Ø"/>
            </a:pPr>
            <a:r>
              <a:rPr lang="en-US" sz="1600" dirty="0">
                <a:latin typeface="Helvetica" pitchFamily="2" charset="0"/>
              </a:rPr>
              <a:t>We are listed as a Regional Film Office on the ESD website representing the Southern Tier Counties: Broome, Chemung, Chenango, Delaware, Schuyler, Steuben, Tioga, Tompkins County </a:t>
            </a:r>
            <a:r>
              <a:rPr lang="en-US" sz="1600" dirty="0">
                <a:latin typeface="Helvetica" pitchFamily="2" charset="0"/>
                <a:hlinkClick r:id="rId3"/>
              </a:rPr>
              <a:t>https://esd.ny.gov/regional-film-offices</a:t>
            </a:r>
            <a:r>
              <a:rPr lang="en-US" sz="1600" dirty="0">
                <a:latin typeface="Helvetica" pitchFamily="2" charset="0"/>
              </a:rPr>
              <a:t> </a:t>
            </a:r>
          </a:p>
          <a:p>
            <a:pPr>
              <a:buFont typeface="Wingdings" pitchFamily="2" charset="2"/>
              <a:buChar char="Ø"/>
            </a:pPr>
            <a:endParaRPr lang="en-US" sz="1600" dirty="0">
              <a:latin typeface="Helvetica" pitchFamily="2" charset="0"/>
            </a:endParaRPr>
          </a:p>
        </p:txBody>
      </p:sp>
      <p:sp>
        <p:nvSpPr>
          <p:cNvPr id="4" name="Rectangle 3">
            <a:extLst>
              <a:ext uri="{FF2B5EF4-FFF2-40B4-BE49-F238E27FC236}">
                <a16:creationId xmlns:a16="http://schemas.microsoft.com/office/drawing/2014/main" id="{9DAB773E-9092-A446-9668-7D6B44A88AFF}"/>
              </a:ext>
            </a:extLst>
          </p:cNvPr>
          <p:cNvSpPr/>
          <p:nvPr/>
        </p:nvSpPr>
        <p:spPr>
          <a:xfrm>
            <a:off x="1479838" y="122225"/>
            <a:ext cx="641283" cy="622916"/>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03A9D71-3A88-C14A-A0EB-FF9411642413}"/>
              </a:ext>
            </a:extLst>
          </p:cNvPr>
          <p:cNvSpPr/>
          <p:nvPr/>
        </p:nvSpPr>
        <p:spPr>
          <a:xfrm>
            <a:off x="141005" y="123631"/>
            <a:ext cx="641283" cy="622916"/>
          </a:xfrm>
          <a:prstGeom prst="rect">
            <a:avLst/>
          </a:prstGeom>
          <a:solidFill>
            <a:srgbClr val="13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8B3A1A-5EA3-E346-9813-2F296C895BCB}"/>
              </a:ext>
            </a:extLst>
          </p:cNvPr>
          <p:cNvSpPr/>
          <p:nvPr/>
        </p:nvSpPr>
        <p:spPr>
          <a:xfrm>
            <a:off x="813974" y="774638"/>
            <a:ext cx="641283" cy="621510"/>
          </a:xfrm>
          <a:prstGeom prst="rect">
            <a:avLst/>
          </a:prstGeom>
          <a:solidFill>
            <a:srgbClr val="E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9E510A-2B47-5C4A-85E7-5BBD64D89FF5}"/>
              </a:ext>
            </a:extLst>
          </p:cNvPr>
          <p:cNvSpPr/>
          <p:nvPr/>
        </p:nvSpPr>
        <p:spPr>
          <a:xfrm>
            <a:off x="810808" y="123631"/>
            <a:ext cx="641283"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D53FEB-14B5-E746-802F-6156D5DB921A}"/>
              </a:ext>
            </a:extLst>
          </p:cNvPr>
          <p:cNvSpPr/>
          <p:nvPr/>
        </p:nvSpPr>
        <p:spPr>
          <a:xfrm>
            <a:off x="137636" y="774876"/>
            <a:ext cx="644652" cy="621510"/>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D11727-C86F-DF48-A76A-CE9129C53F94}"/>
              </a:ext>
            </a:extLst>
          </p:cNvPr>
          <p:cNvSpPr/>
          <p:nvPr/>
        </p:nvSpPr>
        <p:spPr>
          <a:xfrm>
            <a:off x="137636" y="1419221"/>
            <a:ext cx="644652"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719513B-E32B-0749-91A6-4320B4D045F9}"/>
              </a:ext>
            </a:extLst>
          </p:cNvPr>
          <p:cNvCxnSpPr>
            <a:cxnSpLocks/>
          </p:cNvCxnSpPr>
          <p:nvPr/>
        </p:nvCxnSpPr>
        <p:spPr>
          <a:xfrm>
            <a:off x="1828800" y="1446930"/>
            <a:ext cx="6172200" cy="0"/>
          </a:xfrm>
          <a:prstGeom prst="line">
            <a:avLst/>
          </a:prstGeom>
          <a:ln>
            <a:solidFill>
              <a:srgbClr val="E52F8A"/>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763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6862-9A1E-6747-BA28-1300C34FFF8B}"/>
              </a:ext>
            </a:extLst>
          </p:cNvPr>
          <p:cNvSpPr>
            <a:spLocks noGrp="1"/>
          </p:cNvSpPr>
          <p:nvPr>
            <p:ph type="title"/>
          </p:nvPr>
        </p:nvSpPr>
        <p:spPr>
          <a:xfrm>
            <a:off x="457200" y="455794"/>
            <a:ext cx="8229600" cy="1143000"/>
          </a:xfrm>
        </p:spPr>
        <p:txBody>
          <a:bodyPr/>
          <a:lstStyle/>
          <a:p>
            <a:r>
              <a:rPr lang="en-US" dirty="0">
                <a:latin typeface="Tungsten Medium" pitchFamily="50" charset="0"/>
              </a:rPr>
              <a:t>   Visit Binghamton Film Office</a:t>
            </a:r>
            <a:endParaRPr lang="en-US" dirty="0"/>
          </a:p>
        </p:txBody>
      </p:sp>
      <p:sp>
        <p:nvSpPr>
          <p:cNvPr id="3" name="Content Placeholder 2">
            <a:extLst>
              <a:ext uri="{FF2B5EF4-FFF2-40B4-BE49-F238E27FC236}">
                <a16:creationId xmlns:a16="http://schemas.microsoft.com/office/drawing/2014/main" id="{CF8BAD7D-7F46-7A4A-B0EB-7345B075CD17}"/>
              </a:ext>
            </a:extLst>
          </p:cNvPr>
          <p:cNvSpPr>
            <a:spLocks noGrp="1"/>
          </p:cNvSpPr>
          <p:nvPr>
            <p:ph idx="1"/>
          </p:nvPr>
        </p:nvSpPr>
        <p:spPr>
          <a:xfrm>
            <a:off x="457200" y="1848471"/>
            <a:ext cx="8229600" cy="4553735"/>
          </a:xfrm>
        </p:spPr>
        <p:txBody>
          <a:bodyPr>
            <a:normAutofit lnSpcReduction="10000"/>
          </a:bodyPr>
          <a:lstStyle/>
          <a:p>
            <a:endParaRPr lang="en-US" sz="1600" dirty="0">
              <a:latin typeface="Helvetica" pitchFamily="2" charset="0"/>
            </a:endParaRPr>
          </a:p>
          <a:p>
            <a:pPr>
              <a:buFont typeface="Wingdings" pitchFamily="2" charset="2"/>
              <a:buChar char="Ø"/>
            </a:pPr>
            <a:r>
              <a:rPr lang="en-US" sz="1600" dirty="0">
                <a:latin typeface="Helvetica" pitchFamily="2" charset="0"/>
              </a:rPr>
              <a:t>We have four Qualified Production Facilities listed for Broome County: The Visions FCU Veterans Memorial Arena, the 434 Sports Plex, DoubleTree Ballroom, SUNY Broome Baldwin gym. We are working with the airport manager to get three of the hangars qualified</a:t>
            </a:r>
          </a:p>
          <a:p>
            <a:pPr>
              <a:buFont typeface="Wingdings" pitchFamily="2" charset="2"/>
              <a:buChar char="Ø"/>
            </a:pPr>
            <a:r>
              <a:rPr lang="en-US" sz="1600" dirty="0">
                <a:latin typeface="Helvetica" pitchFamily="2" charset="0"/>
              </a:rPr>
              <a:t>The Visit Binghamton Film Office has officially wrapped on three film projects and two HGTV Shows! The first, a short film called “Sammy Waits for a Call” written and directed by Gregg Kearns starring local director/actor/editor Daniel Masciari (Stationed at Home writer/director). The Independent Feature Film “The Harbinger” written and directed by Andy Mitton. And another short film “Safe House” with professional dancer turned filmmaker Blake </a:t>
            </a:r>
            <a:r>
              <a:rPr lang="en-US" sz="1600" dirty="0" err="1">
                <a:latin typeface="Helvetica" pitchFamily="2" charset="0"/>
              </a:rPr>
              <a:t>Zelesnikar</a:t>
            </a:r>
            <a:r>
              <a:rPr lang="en-US" sz="1600" dirty="0">
                <a:latin typeface="Helvetica" pitchFamily="2" charset="0"/>
              </a:rPr>
              <a:t> who is originally from Binghamton but based in NYC now and just finished touring with “Mean Girls”. </a:t>
            </a:r>
          </a:p>
          <a:p>
            <a:pPr>
              <a:buFont typeface="Wingdings" pitchFamily="2" charset="2"/>
              <a:buChar char="Ø"/>
            </a:pPr>
            <a:r>
              <a:rPr lang="en-US" sz="1600" dirty="0">
                <a:latin typeface="Helvetica" pitchFamily="2" charset="0"/>
              </a:rPr>
              <a:t>Two HGTV shows (Lottery Dream Home / </a:t>
            </a:r>
            <a:r>
              <a:rPr lang="en-US" sz="1600">
                <a:latin typeface="Helvetica" pitchFamily="2" charset="0"/>
              </a:rPr>
              <a:t>Lakehouse Renovation)</a:t>
            </a:r>
            <a:endParaRPr lang="en-US" sz="1600" dirty="0">
              <a:latin typeface="Helvetica" pitchFamily="2" charset="0"/>
            </a:endParaRPr>
          </a:p>
          <a:p>
            <a:pPr>
              <a:buFont typeface="Wingdings" pitchFamily="2" charset="2"/>
              <a:buChar char="Ø"/>
            </a:pPr>
            <a:r>
              <a:rPr lang="en-US" sz="1600" dirty="0">
                <a:latin typeface="Helvetica" pitchFamily="2" charset="0"/>
              </a:rPr>
              <a:t>The Visit Binghamton Film Office will continue to assist Daniel </a:t>
            </a:r>
            <a:r>
              <a:rPr lang="en-US" sz="1600" dirty="0" err="1">
                <a:latin typeface="Helvetica" pitchFamily="2" charset="0"/>
              </a:rPr>
              <a:t>Mascari</a:t>
            </a:r>
            <a:r>
              <a:rPr lang="en-US" sz="1600" dirty="0">
                <a:latin typeface="Helvetica" pitchFamily="2" charset="0"/>
              </a:rPr>
              <a:t> towards the completion of his feature film “Stationed at Home” set to shoot next winter </a:t>
            </a:r>
          </a:p>
          <a:p>
            <a:pPr>
              <a:buFont typeface="Wingdings" pitchFamily="2" charset="2"/>
              <a:buChar char="Ø"/>
            </a:pPr>
            <a:r>
              <a:rPr lang="en-US" sz="1600" dirty="0">
                <a:latin typeface="Helvetica" pitchFamily="2" charset="0"/>
              </a:rPr>
              <a:t>We are working with Bob Murphy and the City of Binghamton on a possible summer project.</a:t>
            </a:r>
          </a:p>
          <a:p>
            <a:pPr>
              <a:buFont typeface="Wingdings" pitchFamily="2" charset="2"/>
              <a:buChar char="Ø"/>
            </a:pPr>
            <a:r>
              <a:rPr lang="en-US" sz="1600" dirty="0">
                <a:latin typeface="Helvetica" pitchFamily="2" charset="0"/>
              </a:rPr>
              <a:t>Memberships with NY Women In Film &amp; Television and the Association of Film Commissions International</a:t>
            </a:r>
          </a:p>
          <a:p>
            <a:pPr marL="0" indent="0">
              <a:buNone/>
            </a:pPr>
            <a:endParaRPr lang="en-US" sz="1600" dirty="0">
              <a:latin typeface="Helvetica" pitchFamily="2" charset="0"/>
            </a:endParaRPr>
          </a:p>
          <a:p>
            <a:pPr marL="0" indent="0">
              <a:buNone/>
            </a:pPr>
            <a:endParaRPr lang="en-US" dirty="0"/>
          </a:p>
        </p:txBody>
      </p:sp>
      <p:sp>
        <p:nvSpPr>
          <p:cNvPr id="4" name="Rectangle 3">
            <a:extLst>
              <a:ext uri="{FF2B5EF4-FFF2-40B4-BE49-F238E27FC236}">
                <a16:creationId xmlns:a16="http://schemas.microsoft.com/office/drawing/2014/main" id="{089DA105-8A66-CA45-95B3-BEA0F7205BF5}"/>
              </a:ext>
            </a:extLst>
          </p:cNvPr>
          <p:cNvSpPr/>
          <p:nvPr/>
        </p:nvSpPr>
        <p:spPr>
          <a:xfrm>
            <a:off x="1479838" y="122225"/>
            <a:ext cx="641283" cy="622916"/>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AD2294-8139-8347-A909-9CEF298EC237}"/>
              </a:ext>
            </a:extLst>
          </p:cNvPr>
          <p:cNvSpPr/>
          <p:nvPr/>
        </p:nvSpPr>
        <p:spPr>
          <a:xfrm>
            <a:off x="141005" y="123631"/>
            <a:ext cx="641283" cy="622916"/>
          </a:xfrm>
          <a:prstGeom prst="rect">
            <a:avLst/>
          </a:prstGeom>
          <a:solidFill>
            <a:srgbClr val="13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5520D6-D5AB-D647-AA11-EF332F599EEF}"/>
              </a:ext>
            </a:extLst>
          </p:cNvPr>
          <p:cNvSpPr/>
          <p:nvPr/>
        </p:nvSpPr>
        <p:spPr>
          <a:xfrm>
            <a:off x="813974" y="774638"/>
            <a:ext cx="641283" cy="621510"/>
          </a:xfrm>
          <a:prstGeom prst="rect">
            <a:avLst/>
          </a:prstGeom>
          <a:solidFill>
            <a:srgbClr val="E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11C82E-3578-CF47-B07A-7670BDB2469F}"/>
              </a:ext>
            </a:extLst>
          </p:cNvPr>
          <p:cNvSpPr/>
          <p:nvPr/>
        </p:nvSpPr>
        <p:spPr>
          <a:xfrm>
            <a:off x="810808" y="123631"/>
            <a:ext cx="641283"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53C6EA-CC6C-B942-9654-131D5548BDB3}"/>
              </a:ext>
            </a:extLst>
          </p:cNvPr>
          <p:cNvSpPr/>
          <p:nvPr/>
        </p:nvSpPr>
        <p:spPr>
          <a:xfrm>
            <a:off x="137636" y="774876"/>
            <a:ext cx="644652" cy="621510"/>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2681C4-15D2-E94F-8B78-60BDE7EC5273}"/>
              </a:ext>
            </a:extLst>
          </p:cNvPr>
          <p:cNvSpPr/>
          <p:nvPr/>
        </p:nvSpPr>
        <p:spPr>
          <a:xfrm>
            <a:off x="137636" y="1419221"/>
            <a:ext cx="644652"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C15FCDD-C0A4-CA40-929A-362578CFB325}"/>
              </a:ext>
            </a:extLst>
          </p:cNvPr>
          <p:cNvCxnSpPr>
            <a:cxnSpLocks/>
          </p:cNvCxnSpPr>
          <p:nvPr/>
        </p:nvCxnSpPr>
        <p:spPr>
          <a:xfrm>
            <a:off x="1676400" y="1446930"/>
            <a:ext cx="6172200" cy="0"/>
          </a:xfrm>
          <a:prstGeom prst="line">
            <a:avLst/>
          </a:prstGeom>
          <a:ln>
            <a:solidFill>
              <a:srgbClr val="E52F8A"/>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2622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6862-9A1E-6747-BA28-1300C34FFF8B}"/>
              </a:ext>
            </a:extLst>
          </p:cNvPr>
          <p:cNvSpPr>
            <a:spLocks noGrp="1"/>
          </p:cNvSpPr>
          <p:nvPr>
            <p:ph type="title"/>
          </p:nvPr>
        </p:nvSpPr>
        <p:spPr>
          <a:xfrm>
            <a:off x="457200" y="455794"/>
            <a:ext cx="8229600" cy="1143000"/>
          </a:xfrm>
        </p:spPr>
        <p:txBody>
          <a:bodyPr/>
          <a:lstStyle/>
          <a:p>
            <a:r>
              <a:rPr lang="en-US" dirty="0">
                <a:latin typeface="Tungsten Medium" pitchFamily="50" charset="0"/>
              </a:rPr>
              <a:t>   Visit Binghamton Film Office</a:t>
            </a:r>
            <a:endParaRPr lang="en-US" dirty="0"/>
          </a:p>
        </p:txBody>
      </p:sp>
      <p:sp>
        <p:nvSpPr>
          <p:cNvPr id="3" name="Content Placeholder 2">
            <a:extLst>
              <a:ext uri="{FF2B5EF4-FFF2-40B4-BE49-F238E27FC236}">
                <a16:creationId xmlns:a16="http://schemas.microsoft.com/office/drawing/2014/main" id="{CF8BAD7D-7F46-7A4A-B0EB-7345B075CD17}"/>
              </a:ext>
            </a:extLst>
          </p:cNvPr>
          <p:cNvSpPr>
            <a:spLocks noGrp="1"/>
          </p:cNvSpPr>
          <p:nvPr>
            <p:ph idx="1"/>
          </p:nvPr>
        </p:nvSpPr>
        <p:spPr>
          <a:xfrm>
            <a:off x="457200" y="1848471"/>
            <a:ext cx="8229600" cy="4208525"/>
          </a:xfrm>
        </p:spPr>
        <p:txBody>
          <a:bodyPr>
            <a:normAutofit/>
          </a:bodyPr>
          <a:lstStyle/>
          <a:p>
            <a:endParaRPr lang="en-US" sz="1600" dirty="0">
              <a:latin typeface="Helvetica" pitchFamily="2" charset="0"/>
            </a:endParaRPr>
          </a:p>
          <a:p>
            <a:pPr marL="0" indent="0">
              <a:buNone/>
            </a:pPr>
            <a:r>
              <a:rPr lang="en-US" sz="1600" dirty="0">
                <a:latin typeface="Helvetica" pitchFamily="2" charset="0"/>
              </a:rPr>
              <a:t>Economic Impact Data from “The Harbinger” filmed here in February</a:t>
            </a:r>
          </a:p>
          <a:p>
            <a:pPr>
              <a:buFont typeface="Wingdings" panose="05000000000000000000" pitchFamily="2" charset="2"/>
              <a:buChar char="Ø"/>
            </a:pPr>
            <a:r>
              <a:rPr lang="en-US" sz="1600" dirty="0">
                <a:latin typeface="Helvetica" pitchFamily="2" charset="0"/>
              </a:rPr>
              <a:t>Over thirty people were hired, three local catering companies used on sight COVID testing 3x a week by Ascension Lourdes, car and truck rental, location fees paid for two of the main locations (a farm-house owned by Donna Stack in Conklin and The Goodwill Theatre and Firehouse Stage complex.) </a:t>
            </a:r>
          </a:p>
          <a:p>
            <a:pPr>
              <a:buFont typeface="Wingdings" panose="05000000000000000000" pitchFamily="2" charset="2"/>
              <a:buChar char="Ø"/>
            </a:pPr>
            <a:r>
              <a:rPr lang="en-US" sz="1600" dirty="0">
                <a:latin typeface="Helvetica" pitchFamily="2" charset="0"/>
              </a:rPr>
              <a:t>There was a three- week hotel room block used (</a:t>
            </a:r>
            <a:r>
              <a:rPr lang="en-US" sz="1600" b="1" dirty="0">
                <a:latin typeface="Helvetica" pitchFamily="2" charset="0"/>
              </a:rPr>
              <a:t>$23,003.15</a:t>
            </a:r>
            <a:r>
              <a:rPr lang="en-US" sz="1600" dirty="0">
                <a:latin typeface="Helvetica" pitchFamily="2" charset="0"/>
              </a:rPr>
              <a:t>), </a:t>
            </a:r>
          </a:p>
          <a:p>
            <a:pPr>
              <a:buFont typeface="Wingdings" panose="05000000000000000000" pitchFamily="2" charset="2"/>
              <a:buChar char="Ø"/>
            </a:pPr>
            <a:r>
              <a:rPr lang="en-US" sz="1600" dirty="0">
                <a:latin typeface="Helvetica" pitchFamily="2" charset="0"/>
              </a:rPr>
              <a:t>We also coordinated the rental of the Visions Federal Credit Union Veterans Memorial Arena  for the film's qualified production facility (</a:t>
            </a:r>
            <a:r>
              <a:rPr lang="en-US" sz="1600">
                <a:latin typeface="Helvetica" pitchFamily="2" charset="0"/>
              </a:rPr>
              <a:t>QPF), </a:t>
            </a:r>
            <a:r>
              <a:rPr lang="en-US" sz="1600" dirty="0">
                <a:latin typeface="Helvetica" pitchFamily="2" charset="0"/>
              </a:rPr>
              <a:t>the use of the Ansco Camera Factory building and a local funeral home. </a:t>
            </a:r>
          </a:p>
          <a:p>
            <a:pPr>
              <a:buFont typeface="Wingdings" panose="05000000000000000000" pitchFamily="2" charset="2"/>
              <a:buChar char="Ø"/>
            </a:pPr>
            <a:r>
              <a:rPr lang="en-US" sz="1600" dirty="0">
                <a:latin typeface="Helvetica" pitchFamily="2" charset="0"/>
              </a:rPr>
              <a:t>Based on the budget of the film we estimate a total of around </a:t>
            </a:r>
            <a:r>
              <a:rPr lang="en-US" sz="1600" b="1" dirty="0">
                <a:latin typeface="Helvetica" pitchFamily="2" charset="0"/>
              </a:rPr>
              <a:t>$210,000 in economic impact from this project. </a:t>
            </a:r>
            <a:r>
              <a:rPr lang="en-US" sz="1600" dirty="0">
                <a:latin typeface="Helvetica" pitchFamily="2" charset="0"/>
              </a:rPr>
              <a:t>And with COVID compliance staff on site, there were no cases of COVID due to filming. </a:t>
            </a:r>
          </a:p>
          <a:p>
            <a:pPr marL="0" indent="0">
              <a:buNone/>
            </a:pPr>
            <a:endParaRPr lang="en-US" dirty="0"/>
          </a:p>
        </p:txBody>
      </p:sp>
      <p:sp>
        <p:nvSpPr>
          <p:cNvPr id="4" name="Rectangle 3">
            <a:extLst>
              <a:ext uri="{FF2B5EF4-FFF2-40B4-BE49-F238E27FC236}">
                <a16:creationId xmlns:a16="http://schemas.microsoft.com/office/drawing/2014/main" id="{089DA105-8A66-CA45-95B3-BEA0F7205BF5}"/>
              </a:ext>
            </a:extLst>
          </p:cNvPr>
          <p:cNvSpPr/>
          <p:nvPr/>
        </p:nvSpPr>
        <p:spPr>
          <a:xfrm>
            <a:off x="1479838" y="122225"/>
            <a:ext cx="641283" cy="622916"/>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AD2294-8139-8347-A909-9CEF298EC237}"/>
              </a:ext>
            </a:extLst>
          </p:cNvPr>
          <p:cNvSpPr/>
          <p:nvPr/>
        </p:nvSpPr>
        <p:spPr>
          <a:xfrm>
            <a:off x="141005" y="123631"/>
            <a:ext cx="641283" cy="622916"/>
          </a:xfrm>
          <a:prstGeom prst="rect">
            <a:avLst/>
          </a:prstGeom>
          <a:solidFill>
            <a:srgbClr val="13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5520D6-D5AB-D647-AA11-EF332F599EEF}"/>
              </a:ext>
            </a:extLst>
          </p:cNvPr>
          <p:cNvSpPr/>
          <p:nvPr/>
        </p:nvSpPr>
        <p:spPr>
          <a:xfrm>
            <a:off x="813974" y="774638"/>
            <a:ext cx="641283" cy="621510"/>
          </a:xfrm>
          <a:prstGeom prst="rect">
            <a:avLst/>
          </a:prstGeom>
          <a:solidFill>
            <a:srgbClr val="E5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11C82E-3578-CF47-B07A-7670BDB2469F}"/>
              </a:ext>
            </a:extLst>
          </p:cNvPr>
          <p:cNvSpPr/>
          <p:nvPr/>
        </p:nvSpPr>
        <p:spPr>
          <a:xfrm>
            <a:off x="810808" y="123631"/>
            <a:ext cx="641283"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153C6EA-CC6C-B942-9654-131D5548BDB3}"/>
              </a:ext>
            </a:extLst>
          </p:cNvPr>
          <p:cNvSpPr/>
          <p:nvPr/>
        </p:nvSpPr>
        <p:spPr>
          <a:xfrm>
            <a:off x="137636" y="774876"/>
            <a:ext cx="644652" cy="621510"/>
          </a:xfrm>
          <a:prstGeom prst="rect">
            <a:avLst/>
          </a:prstGeom>
          <a:solidFill>
            <a:srgbClr val="EE5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2681C4-15D2-E94F-8B78-60BDE7EC5273}"/>
              </a:ext>
            </a:extLst>
          </p:cNvPr>
          <p:cNvSpPr/>
          <p:nvPr/>
        </p:nvSpPr>
        <p:spPr>
          <a:xfrm>
            <a:off x="137636" y="1419221"/>
            <a:ext cx="644652" cy="6215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C15FCDD-C0A4-CA40-929A-362578CFB325}"/>
              </a:ext>
            </a:extLst>
          </p:cNvPr>
          <p:cNvCxnSpPr>
            <a:cxnSpLocks/>
          </p:cNvCxnSpPr>
          <p:nvPr/>
        </p:nvCxnSpPr>
        <p:spPr>
          <a:xfrm>
            <a:off x="1676400" y="1446930"/>
            <a:ext cx="6172200" cy="0"/>
          </a:xfrm>
          <a:prstGeom prst="line">
            <a:avLst/>
          </a:prstGeom>
          <a:ln>
            <a:solidFill>
              <a:srgbClr val="E52F8A"/>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40142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8376</TotalTime>
  <Words>828</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Narrow</vt:lpstr>
      <vt:lpstr>Calibri</vt:lpstr>
      <vt:lpstr>Helvetica</vt:lpstr>
      <vt:lpstr>Tungsten Medium</vt:lpstr>
      <vt:lpstr>Wingdings</vt:lpstr>
      <vt:lpstr>Office Theme</vt:lpstr>
      <vt:lpstr>Visit Binghamton Film Office</vt:lpstr>
      <vt:lpstr>Visit Binghamton Film Office</vt:lpstr>
      <vt:lpstr>Visit Binghamton Film Office</vt:lpstr>
      <vt:lpstr>   Visit Binghamton Film Office</vt:lpstr>
      <vt:lpstr>   Visit Binghamton Film Office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Gorenflo</dc:creator>
  <cp:lastModifiedBy>Judi Hess</cp:lastModifiedBy>
  <cp:revision>118</cp:revision>
  <dcterms:created xsi:type="dcterms:W3CDTF">2017-01-16T15:40:12Z</dcterms:created>
  <dcterms:modified xsi:type="dcterms:W3CDTF">2021-04-06T19:09:28Z</dcterms:modified>
</cp:coreProperties>
</file>