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Lato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ed74f526d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ed74f526d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d74f526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ed74f526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006708c3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f006708c3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f05bdb5bc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f05bdb5bc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f0ec12a61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f0ec12a61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ed74f526d3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ed74f526d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ed74f526d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ed74f526d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f084c82dc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f084c82dc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f0bfa224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f0bfa224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f006708c3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f006708c3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f0deb3c7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f0deb3c7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ed74f526d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ed74f526d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f0871fc10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f0871fc10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ed74f526d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ed74f526d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d74f526d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ed74f526d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ed74f526d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ed74f526d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f006708c3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f006708c3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Lmuha1@binghamton.edu" TargetMode="External"/><Relationship Id="rId4" Type="http://schemas.openxmlformats.org/officeDocument/2006/relationships/hyperlink" Target="mailto:Lmuha1@binghamton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Trends in the Aging Population of Broome County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93" y="2571750"/>
            <a:ext cx="35238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Analysis of Census Data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598088" y="3004638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Presented by Anne Muha - Binghamton University MPA Candidate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155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4875" y="4149481"/>
            <a:ext cx="616350" cy="81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386100" y="2046300"/>
            <a:ext cx="8456100" cy="259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From the OFA Sample (Above)				From 2022 ACS Survey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Percentages taken from total clients excluding 			Percentages taken from total 60+ population (53,276)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Not Available &amp; Race Missing (5,646)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American Indian/Native Alaskan 		</a:t>
            </a:r>
            <a:r>
              <a:rPr b="1" lang="en" sz="1200">
                <a:solidFill>
                  <a:srgbClr val="434343"/>
                </a:solidFill>
              </a:rPr>
              <a:t>0.67%		 </a:t>
            </a:r>
            <a:r>
              <a:rPr lang="en" sz="1200">
                <a:solidFill>
                  <a:srgbClr val="434343"/>
                </a:solidFill>
              </a:rPr>
              <a:t> 			</a:t>
            </a:r>
            <a:r>
              <a:rPr b="1" lang="en" sz="1200">
                <a:solidFill>
                  <a:srgbClr val="434343"/>
                </a:solidFill>
              </a:rPr>
              <a:t>0.2%		</a:t>
            </a:r>
            <a:endParaRPr sz="12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Asian 						</a:t>
            </a:r>
            <a:r>
              <a:rPr b="1" lang="en" sz="1200">
                <a:solidFill>
                  <a:srgbClr val="434343"/>
                </a:solidFill>
              </a:rPr>
              <a:t>0.97%					2.1%</a:t>
            </a:r>
            <a:endParaRPr b="1" sz="12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Black or African American 			</a:t>
            </a:r>
            <a:r>
              <a:rPr b="1" lang="en" sz="1200">
                <a:solidFill>
                  <a:srgbClr val="434343"/>
                </a:solidFill>
              </a:rPr>
              <a:t>4.3%					2.9%</a:t>
            </a:r>
            <a:endParaRPr b="1" sz="12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Native Hawaiian/Other Pacific Islander 	</a:t>
            </a:r>
            <a:r>
              <a:rPr b="1" lang="en" sz="1200">
                <a:solidFill>
                  <a:srgbClr val="434343"/>
                </a:solidFill>
              </a:rPr>
              <a:t>0.07%					0%</a:t>
            </a:r>
            <a:endParaRPr b="1" sz="12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White - Hispanic 				</a:t>
            </a:r>
            <a:r>
              <a:rPr b="1" lang="en" sz="1200">
                <a:solidFill>
                  <a:srgbClr val="434343"/>
                </a:solidFill>
              </a:rPr>
              <a:t>3.35%					1.4%</a:t>
            </a:r>
            <a:endParaRPr b="1" sz="12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White - Not Hispanic 			</a:t>
            </a:r>
            <a:r>
              <a:rPr b="1" lang="en" sz="1200">
                <a:solidFill>
                  <a:srgbClr val="434343"/>
                </a:solidFill>
              </a:rPr>
              <a:t>90.63%				92.3%</a:t>
            </a:r>
            <a:endParaRPr b="1" sz="1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 b="11769" l="0" r="0" t="0"/>
          <a:stretch/>
        </p:blipFill>
        <p:spPr>
          <a:xfrm>
            <a:off x="152400" y="304175"/>
            <a:ext cx="8839199" cy="18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4198800" y="3457775"/>
            <a:ext cx="830700" cy="15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type="title"/>
          </p:nvPr>
        </p:nvSpPr>
        <p:spPr>
          <a:xfrm>
            <a:off x="5527650" y="1543100"/>
            <a:ext cx="3346500" cy="33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Households spending more than </a:t>
            </a:r>
            <a:r>
              <a:rPr lang="en" sz="1600">
                <a:solidFill>
                  <a:srgbClr val="FFFF00"/>
                </a:solidFill>
              </a:rPr>
              <a:t>30%</a:t>
            </a:r>
            <a:r>
              <a:rPr lang="en" sz="1600"/>
              <a:t> of gross income on rent are considered</a:t>
            </a:r>
            <a:r>
              <a:rPr lang="en" sz="2000"/>
              <a:t> </a:t>
            </a:r>
            <a:r>
              <a:rPr lang="en" sz="1600">
                <a:solidFill>
                  <a:srgbClr val="FFFF00"/>
                </a:solidFill>
              </a:rPr>
              <a:t>cost burdened</a:t>
            </a:r>
            <a:r>
              <a:rPr lang="en" sz="1600">
                <a:solidFill>
                  <a:schemeClr val="accent6"/>
                </a:solidFill>
              </a:rPr>
              <a:t> </a:t>
            </a:r>
            <a:r>
              <a:rPr lang="en" sz="1600"/>
              <a:t>by the Census Bureau.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According to recent ACS estimates, about </a:t>
            </a:r>
            <a:r>
              <a:rPr lang="en" sz="1600">
                <a:solidFill>
                  <a:srgbClr val="FFFF00"/>
                </a:solidFill>
              </a:rPr>
              <a:t>51%</a:t>
            </a:r>
            <a:r>
              <a:rPr lang="en" sz="1600">
                <a:solidFill>
                  <a:schemeClr val="accent6"/>
                </a:solidFill>
              </a:rPr>
              <a:t> </a:t>
            </a:r>
            <a:r>
              <a:rPr lang="en" sz="1600"/>
              <a:t>of 65+ homeowners in Broome County are burdened by their rent. Compare to: </a:t>
            </a:r>
            <a:endParaRPr sz="1600"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15-24 years: </a:t>
            </a:r>
            <a:r>
              <a:rPr lang="en" sz="1600">
                <a:solidFill>
                  <a:srgbClr val="FFFF00"/>
                </a:solidFill>
              </a:rPr>
              <a:t>55%</a:t>
            </a:r>
            <a:endParaRPr sz="1600">
              <a:solidFill>
                <a:srgbClr val="FFFF00"/>
              </a:solidFill>
            </a:endParaRPr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25-34 years: </a:t>
            </a:r>
            <a:r>
              <a:rPr lang="en" sz="1600">
                <a:solidFill>
                  <a:srgbClr val="FFFF00"/>
                </a:solidFill>
              </a:rPr>
              <a:t>32%</a:t>
            </a:r>
            <a:endParaRPr sz="1600">
              <a:solidFill>
                <a:srgbClr val="FFFF00"/>
              </a:solidFill>
            </a:endParaRPr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35-64 years: </a:t>
            </a:r>
            <a:r>
              <a:rPr lang="en" sz="1600">
                <a:solidFill>
                  <a:srgbClr val="FFFF00"/>
                </a:solidFill>
              </a:rPr>
              <a:t>38%</a:t>
            </a:r>
            <a:endParaRPr sz="1600">
              <a:solidFill>
                <a:srgbClr val="FFFF00"/>
              </a:solidFill>
            </a:endParaRPr>
          </a:p>
        </p:txBody>
      </p:sp>
      <p:pic>
        <p:nvPicPr>
          <p:cNvPr id="155" name="Google Shape;1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675" y="127288"/>
            <a:ext cx="5163426" cy="488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/>
          <p:nvPr/>
        </p:nvSpPr>
        <p:spPr>
          <a:xfrm>
            <a:off x="5559600" y="4529000"/>
            <a:ext cx="32826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Source: ACS 2022 5-Year Estimates 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7668125" y="4857625"/>
            <a:ext cx="149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4752950" y="1071875"/>
            <a:ext cx="3410400" cy="35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5"/>
              <a:t>According to the 2022 estimates, males age </a:t>
            </a:r>
            <a:r>
              <a:rPr lang="en" sz="1555">
                <a:solidFill>
                  <a:srgbClr val="FFFF00"/>
                </a:solidFill>
              </a:rPr>
              <a:t>55 to 64 </a:t>
            </a:r>
            <a:r>
              <a:rPr lang="en" sz="1555"/>
              <a:t>are most likely to be living below poverty line although females generally see much higher rates of poverty </a:t>
            </a:r>
            <a:endParaRPr sz="1555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5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5"/>
              <a:t>About </a:t>
            </a:r>
            <a:r>
              <a:rPr lang="en" sz="1555">
                <a:solidFill>
                  <a:srgbClr val="FFFF00"/>
                </a:solidFill>
              </a:rPr>
              <a:t>6700 </a:t>
            </a:r>
            <a:r>
              <a:rPr lang="en" sz="1555"/>
              <a:t>older adults living below poverty level overall.</a:t>
            </a:r>
            <a:endParaRPr sz="1555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5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5"/>
              <a:t>Including 55+, this constitutes about </a:t>
            </a:r>
            <a:r>
              <a:rPr lang="en" sz="1555">
                <a:solidFill>
                  <a:srgbClr val="FFFF00"/>
                </a:solidFill>
              </a:rPr>
              <a:t>11% </a:t>
            </a:r>
            <a:r>
              <a:rPr lang="en" sz="1555"/>
              <a:t>of the older adult population in Broome County </a:t>
            </a:r>
            <a:endParaRPr sz="1555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555">
                <a:solidFill>
                  <a:srgbClr val="FFFF00"/>
                </a:solidFill>
              </a:rPr>
              <a:t>9.5%</a:t>
            </a:r>
            <a:r>
              <a:rPr lang="en" sz="1555"/>
              <a:t> of older males overall</a:t>
            </a:r>
            <a:endParaRPr sz="1555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555">
                <a:solidFill>
                  <a:srgbClr val="FFFF00"/>
                </a:solidFill>
              </a:rPr>
              <a:t>10.7%</a:t>
            </a:r>
            <a:r>
              <a:rPr lang="en" sz="1555"/>
              <a:t> of older females </a:t>
            </a:r>
            <a:endParaRPr sz="1555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63" name="Google Shape;163;p24"/>
          <p:cNvSpPr txBox="1"/>
          <p:nvPr/>
        </p:nvSpPr>
        <p:spPr>
          <a:xfrm>
            <a:off x="4752950" y="4498225"/>
            <a:ext cx="30909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Source: ACS 2022 5-Year Estimates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125" y="152400"/>
            <a:ext cx="4034208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8350"/>
            <a:ext cx="9143998" cy="4966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title"/>
          </p:nvPr>
        </p:nvSpPr>
        <p:spPr>
          <a:xfrm>
            <a:off x="490250" y="526350"/>
            <a:ext cx="5618700" cy="9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Other Notable Statistics</a:t>
            </a:r>
            <a:endParaRPr sz="3400"/>
          </a:p>
        </p:txBody>
      </p:sp>
      <p:sp>
        <p:nvSpPr>
          <p:cNvPr id="176" name="Google Shape;176;p26"/>
          <p:cNvSpPr txBox="1"/>
          <p:nvPr/>
        </p:nvSpPr>
        <p:spPr>
          <a:xfrm>
            <a:off x="490250" y="1447350"/>
            <a:ext cx="7036500" cy="3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 estimated</a:t>
            </a:r>
            <a:r>
              <a:rPr lang="en" sz="16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6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27%</a:t>
            </a:r>
            <a:r>
              <a:rPr b="1"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of adults over 60 are employed; less than a percentage point are still in the labor force and unemployed (looking for work), while the remainder are retired and not considered part of the workforce.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mean income of employed older adults (2022 inflation adjusted) was </a:t>
            </a:r>
            <a:r>
              <a:rPr lang="en" sz="16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$</a:t>
            </a:r>
            <a:r>
              <a:rPr b="1" lang="en" sz="16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71,853</a:t>
            </a: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which is</a:t>
            </a:r>
            <a:r>
              <a:rPr b="1" lang="en" sz="16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 less than</a:t>
            </a: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the overall county mean of </a:t>
            </a:r>
            <a:r>
              <a:rPr b="1" lang="en" sz="16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$82,934</a:t>
            </a: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Of homeowners over 65, </a:t>
            </a:r>
            <a:r>
              <a:rPr b="1" lang="en" sz="16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16.7%</a:t>
            </a:r>
            <a:r>
              <a:rPr b="1"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made less than $20,000 annually. Contrast this with </a:t>
            </a:r>
            <a:r>
              <a:rPr b="1" lang="en" sz="16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19.2%</a:t>
            </a:r>
            <a:r>
              <a:rPr b="1"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2020 and </a:t>
            </a:r>
            <a:r>
              <a:rPr b="1" lang="en" sz="16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30.8%</a:t>
            </a:r>
            <a:r>
              <a:rPr b="1"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2010, and it shows a marked improvement in the income of older adults.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idx="1" type="body"/>
          </p:nvPr>
        </p:nvSpPr>
        <p:spPr>
          <a:xfrm>
            <a:off x="311700" y="174500"/>
            <a:ext cx="5958600" cy="14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What are the most significant difficulties reported by older adults in Broome County?</a:t>
            </a:r>
            <a:endParaRPr sz="4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2791050" y="2135675"/>
            <a:ext cx="52473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Not knowing what services are available</a:t>
            </a: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to older adults in their communities. 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27"/>
          <p:cNvSpPr txBox="1"/>
          <p:nvPr>
            <p:ph type="title"/>
          </p:nvPr>
        </p:nvSpPr>
        <p:spPr>
          <a:xfrm>
            <a:off x="1105650" y="2038325"/>
            <a:ext cx="1685400" cy="8445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4900"/>
              <a:t>85%</a:t>
            </a:r>
            <a:endParaRPr b="1" sz="4900"/>
          </a:p>
        </p:txBody>
      </p:sp>
      <p:sp>
        <p:nvSpPr>
          <p:cNvPr id="184" name="Google Shape;184;p27"/>
          <p:cNvSpPr txBox="1"/>
          <p:nvPr>
            <p:ph type="title"/>
          </p:nvPr>
        </p:nvSpPr>
        <p:spPr>
          <a:xfrm>
            <a:off x="1105650" y="2882825"/>
            <a:ext cx="1142100" cy="5931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00"/>
              <a:t>29%</a:t>
            </a:r>
            <a:endParaRPr b="1" sz="3000"/>
          </a:p>
        </p:txBody>
      </p:sp>
      <p:sp>
        <p:nvSpPr>
          <p:cNvPr id="185" name="Google Shape;185;p27"/>
          <p:cNvSpPr txBox="1"/>
          <p:nvPr/>
        </p:nvSpPr>
        <p:spPr>
          <a:xfrm>
            <a:off x="2247750" y="2931575"/>
            <a:ext cx="31548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Heavy or intense </a:t>
            </a:r>
            <a:r>
              <a:rPr lang="en" sz="18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housework</a:t>
            </a:r>
            <a:endParaRPr sz="180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27"/>
          <p:cNvSpPr txBox="1"/>
          <p:nvPr>
            <p:ph type="title"/>
          </p:nvPr>
        </p:nvSpPr>
        <p:spPr>
          <a:xfrm>
            <a:off x="1105650" y="3475925"/>
            <a:ext cx="1142100" cy="5931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00"/>
              <a:t>26%</a:t>
            </a:r>
            <a:endParaRPr b="1" sz="3000"/>
          </a:p>
        </p:txBody>
      </p:sp>
      <p:sp>
        <p:nvSpPr>
          <p:cNvPr id="187" name="Google Shape;187;p27"/>
          <p:cNvSpPr txBox="1"/>
          <p:nvPr/>
        </p:nvSpPr>
        <p:spPr>
          <a:xfrm>
            <a:off x="2247750" y="3524675"/>
            <a:ext cx="31548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Maintaining </a:t>
            </a:r>
            <a:r>
              <a:rPr lang="en" sz="18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physical</a:t>
            </a:r>
            <a:r>
              <a:rPr lang="en" sz="18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 health</a:t>
            </a:r>
            <a:endParaRPr sz="180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7"/>
          <p:cNvSpPr txBox="1"/>
          <p:nvPr>
            <p:ph type="title"/>
          </p:nvPr>
        </p:nvSpPr>
        <p:spPr>
          <a:xfrm>
            <a:off x="1105650" y="4069025"/>
            <a:ext cx="1142100" cy="5931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00"/>
              <a:t>23%</a:t>
            </a:r>
            <a:endParaRPr b="1" sz="3000"/>
          </a:p>
        </p:txBody>
      </p:sp>
      <p:sp>
        <p:nvSpPr>
          <p:cNvPr id="189" name="Google Shape;189;p27"/>
          <p:cNvSpPr txBox="1"/>
          <p:nvPr/>
        </p:nvSpPr>
        <p:spPr>
          <a:xfrm>
            <a:off x="2247750" y="4117775"/>
            <a:ext cx="31548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Meeting </a:t>
            </a:r>
            <a:r>
              <a:rPr lang="en" sz="18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Daily Expenses</a:t>
            </a:r>
            <a:endParaRPr sz="180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7032575" y="3772475"/>
            <a:ext cx="1685400" cy="11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Community Assessment Survey for Older Adults (2023)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type="title"/>
          </p:nvPr>
        </p:nvSpPr>
        <p:spPr>
          <a:xfrm>
            <a:off x="208425" y="1189175"/>
            <a:ext cx="1685400" cy="8445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4900"/>
              <a:t>85%</a:t>
            </a:r>
            <a:endParaRPr b="1" sz="4900"/>
          </a:p>
        </p:txBody>
      </p:sp>
      <p:sp>
        <p:nvSpPr>
          <p:cNvPr id="196" name="Google Shape;196;p28"/>
          <p:cNvSpPr txBox="1"/>
          <p:nvPr/>
        </p:nvSpPr>
        <p:spPr>
          <a:xfrm>
            <a:off x="208425" y="131500"/>
            <a:ext cx="6342000" cy="10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 the Past 12 Months…</a:t>
            </a:r>
            <a:r>
              <a:rPr lang="en" sz="400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4000" u="sng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1893825" y="1303925"/>
            <a:ext cx="55509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Reported </a:t>
            </a:r>
            <a:r>
              <a:rPr lang="en" sz="17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voting</a:t>
            </a:r>
            <a:r>
              <a:rPr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in the most recent local election</a:t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28"/>
          <p:cNvSpPr txBox="1"/>
          <p:nvPr>
            <p:ph type="title"/>
          </p:nvPr>
        </p:nvSpPr>
        <p:spPr>
          <a:xfrm>
            <a:off x="208425" y="2033575"/>
            <a:ext cx="1685400" cy="8067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4900"/>
              <a:t>49%</a:t>
            </a:r>
            <a:endParaRPr b="1" sz="4900"/>
          </a:p>
        </p:txBody>
      </p:sp>
      <p:sp>
        <p:nvSpPr>
          <p:cNvPr id="199" name="Google Shape;199;p28"/>
          <p:cNvSpPr txBox="1"/>
          <p:nvPr/>
        </p:nvSpPr>
        <p:spPr>
          <a:xfrm>
            <a:off x="1893825" y="2169586"/>
            <a:ext cx="7314300" cy="5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Participated in </a:t>
            </a:r>
            <a:r>
              <a:rPr lang="en" sz="17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religious</a:t>
            </a:r>
            <a:r>
              <a:rPr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lang="en" sz="17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spiritual activities </a:t>
            </a:r>
            <a:r>
              <a:rPr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within their communities</a:t>
            </a:r>
            <a:r>
              <a:rPr lang="en" sz="17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70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28"/>
          <p:cNvSpPr txBox="1"/>
          <p:nvPr>
            <p:ph type="title"/>
          </p:nvPr>
        </p:nvSpPr>
        <p:spPr>
          <a:xfrm>
            <a:off x="208425" y="2841150"/>
            <a:ext cx="1685400" cy="9528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4900"/>
              <a:t>42%</a:t>
            </a:r>
            <a:endParaRPr b="1" sz="4900"/>
          </a:p>
        </p:txBody>
      </p:sp>
      <p:sp>
        <p:nvSpPr>
          <p:cNvPr id="201" name="Google Shape;201;p28"/>
          <p:cNvSpPr txBox="1"/>
          <p:nvPr/>
        </p:nvSpPr>
        <p:spPr>
          <a:xfrm>
            <a:off x="1893825" y="3010050"/>
            <a:ext cx="55509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Utilized resources at their </a:t>
            </a:r>
            <a:r>
              <a:rPr lang="en" sz="17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local library</a:t>
            </a:r>
            <a:endParaRPr sz="170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28"/>
          <p:cNvSpPr txBox="1"/>
          <p:nvPr>
            <p:ph type="title"/>
          </p:nvPr>
        </p:nvSpPr>
        <p:spPr>
          <a:xfrm>
            <a:off x="208300" y="3793950"/>
            <a:ext cx="1685400" cy="9528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4900"/>
              <a:t>19%</a:t>
            </a:r>
            <a:endParaRPr b="1" sz="4900"/>
          </a:p>
        </p:txBody>
      </p:sp>
      <p:sp>
        <p:nvSpPr>
          <p:cNvPr id="203" name="Google Shape;203;p28"/>
          <p:cNvSpPr txBox="1"/>
          <p:nvPr/>
        </p:nvSpPr>
        <p:spPr>
          <a:xfrm>
            <a:off x="1893825" y="3962850"/>
            <a:ext cx="5550900" cy="8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Attended their community’s </a:t>
            </a:r>
            <a:r>
              <a:rPr lang="en" sz="17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senior center</a:t>
            </a:r>
            <a:endParaRPr sz="170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28"/>
          <p:cNvSpPr txBox="1"/>
          <p:nvPr/>
        </p:nvSpPr>
        <p:spPr>
          <a:xfrm>
            <a:off x="7032575" y="3772475"/>
            <a:ext cx="1685400" cy="11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Community Assessment Survey for Older Adults (2023)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/>
          <p:nvPr>
            <p:ph type="title"/>
          </p:nvPr>
        </p:nvSpPr>
        <p:spPr>
          <a:xfrm>
            <a:off x="180775" y="195775"/>
            <a:ext cx="5701500" cy="128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What do older adults need the most assistance with?</a:t>
            </a:r>
            <a:endParaRPr sz="3400"/>
          </a:p>
        </p:txBody>
      </p:sp>
      <p:sp>
        <p:nvSpPr>
          <p:cNvPr id="210" name="Google Shape;210;p29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10787"/>
            <a:ext cx="7977100" cy="337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Takeaways &amp; Further Questions</a:t>
            </a:r>
            <a:endParaRPr/>
          </a:p>
        </p:txBody>
      </p:sp>
      <p:sp>
        <p:nvSpPr>
          <p:cNvPr id="217" name="Google Shape;217;p30"/>
          <p:cNvSpPr txBox="1"/>
          <p:nvPr>
            <p:ph idx="1" type="body"/>
          </p:nvPr>
        </p:nvSpPr>
        <p:spPr>
          <a:xfrm>
            <a:off x="311700" y="1229875"/>
            <a:ext cx="8712900" cy="26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As Broome County’s population ages, the baby boomer generation will skew the older populations further.</a:t>
            </a:r>
            <a:endParaRPr sz="1400"/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problems and challenges will this group face as they age?</a:t>
            </a:r>
            <a:endParaRPr/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 diversifying population will see greater proportions of Black, Asian, and other races aging and becoming eligible for OFA services.</a:t>
            </a:r>
            <a:endParaRPr sz="1400"/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 we have capacity to interface with clients in other languages?</a:t>
            </a:r>
            <a:endParaRPr/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Housing persists as a key issue for older adults, and options should be considered as to how to alleviate high costs for older low-income residents.  </a:t>
            </a:r>
            <a:endParaRPr sz="1400"/>
          </a:p>
          <a:p>
            <a:pPr indent="-2921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What financial assistance can be provided in other areas to alleviate the burdensome costs of housing?</a:t>
            </a:r>
            <a:endParaRPr/>
          </a:p>
          <a:p>
            <a:pPr indent="-2921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What options are available for affordable housing for older adults?</a:t>
            </a:r>
            <a:endParaRPr/>
          </a:p>
        </p:txBody>
      </p:sp>
      <p:sp>
        <p:nvSpPr>
          <p:cNvPr id="218" name="Google Shape;218;p30"/>
          <p:cNvSpPr txBox="1"/>
          <p:nvPr/>
        </p:nvSpPr>
        <p:spPr>
          <a:xfrm>
            <a:off x="359625" y="3688700"/>
            <a:ext cx="5882400" cy="11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Thank you for your time!</a:t>
            </a:r>
            <a:endParaRPr b="1"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You may reach me at </a:t>
            </a:r>
            <a:r>
              <a:rPr b="1" i="1" lang="en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L</a:t>
            </a:r>
            <a:r>
              <a:rPr b="1" i="1" lang="en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muha1@binghamton.edu</a:t>
            </a:r>
            <a:r>
              <a:rPr b="1" i="1"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with any further comments or questions.</a:t>
            </a:r>
            <a:endParaRPr b="1"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311700" y="555600"/>
            <a:ext cx="38184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Guiding Questions</a:t>
            </a:r>
            <a:endParaRPr sz="3000"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311700" y="1465800"/>
            <a:ext cx="397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How has the age composition of Broome County changed over time?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How racially diverse is Broome County? How has the population diversified over time?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What is the economic makeup of older adults in Broome County?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How might these demographic factors inform how OFA structures its services?</a:t>
            </a:r>
            <a:endParaRPr sz="1500"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92200"/>
            <a:ext cx="4549500" cy="2559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Used in this Analysis</a:t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311700" y="1229875"/>
            <a:ext cx="4385400" cy="3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American Community Survey (2022 5-year estimates)</a:t>
            </a:r>
            <a:endParaRPr sz="1400"/>
          </a:p>
          <a:p>
            <a:pPr indent="-31750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5-year estimates offer most complete picture outside of decennial census.</a:t>
            </a:r>
            <a:endParaRPr sz="1400"/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Allows for detailed comparisons of demographic data.</a:t>
            </a:r>
            <a:endParaRPr sz="14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Community Assessment Survey for Older Adults (2023)</a:t>
            </a:r>
            <a:endParaRPr sz="1400"/>
          </a:p>
          <a:p>
            <a:pPr indent="-31750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2023 survey was the first of its kind conducted in Broome County, meaning no trends are available.</a:t>
            </a:r>
            <a:endParaRPr sz="1400"/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4675" y="1017800"/>
            <a:ext cx="4079550" cy="213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875" y="45925"/>
            <a:ext cx="8540259" cy="505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2332125" y="1962300"/>
            <a:ext cx="27564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Important to note is that even as the county population increases, their share of that number is increasing, too, even in the 2000 census where the count </a:t>
            </a:r>
            <a:r>
              <a:rPr i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decreased</a:t>
            </a: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0" name="Google Shape;110;p16"/>
          <p:cNvCxnSpPr/>
          <p:nvPr/>
        </p:nvCxnSpPr>
        <p:spPr>
          <a:xfrm rot="10800000">
            <a:off x="3523300" y="1750800"/>
            <a:ext cx="195300" cy="21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618"/>
            <a:ext cx="9144000" cy="493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1750" y="635000"/>
            <a:ext cx="2038950" cy="31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00" y="163225"/>
            <a:ext cx="8718747" cy="498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7987600" y="3643625"/>
            <a:ext cx="1054200" cy="13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Source: </a:t>
            </a: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ACS 2022 5-Year Estimates 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5363" y="121925"/>
            <a:ext cx="6573274" cy="489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7275" y="124700"/>
            <a:ext cx="6266949" cy="48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8043475" y="3803200"/>
            <a:ext cx="942600" cy="11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Source: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ACS 2022 5-Year Estimates 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sz="1100">
                <a:solidFill>
                  <a:schemeClr val="dk2"/>
                </a:solidFill>
              </a:rPr>
              <a:t>S0101)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88" y="263063"/>
            <a:ext cx="9038627" cy="461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>
            <a:off x="7787925" y="3699550"/>
            <a:ext cx="1054200" cy="13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Source: ACS 2022 5-Year Estimates 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